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3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4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8"/>
  </p:notesMasterIdLst>
  <p:sldIdLst>
    <p:sldId id="270" r:id="rId2"/>
    <p:sldId id="309" r:id="rId3"/>
    <p:sldId id="304" r:id="rId4"/>
    <p:sldId id="272" r:id="rId5"/>
    <p:sldId id="300" r:id="rId6"/>
    <p:sldId id="303" r:id="rId7"/>
    <p:sldId id="274" r:id="rId8"/>
    <p:sldId id="297" r:id="rId9"/>
    <p:sldId id="310" r:id="rId10"/>
    <p:sldId id="311" r:id="rId11"/>
    <p:sldId id="299" r:id="rId12"/>
    <p:sldId id="285" r:id="rId13"/>
    <p:sldId id="286" r:id="rId14"/>
    <p:sldId id="281" r:id="rId15"/>
    <p:sldId id="301" r:id="rId16"/>
    <p:sldId id="308" r:id="rId17"/>
    <p:sldId id="305" r:id="rId18"/>
    <p:sldId id="312" r:id="rId19"/>
    <p:sldId id="273" r:id="rId20"/>
    <p:sldId id="296" r:id="rId21"/>
    <p:sldId id="287" r:id="rId22"/>
    <p:sldId id="288" r:id="rId23"/>
    <p:sldId id="291" r:id="rId24"/>
    <p:sldId id="292" r:id="rId25"/>
    <p:sldId id="293" r:id="rId26"/>
    <p:sldId id="307" r:id="rId27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제목 없는 구역" id="{768FC1D7-E0C5-1F4A-AAD2-46EB0296DBAE}">
          <p14:sldIdLst>
            <p14:sldId id="270"/>
            <p14:sldId id="309"/>
            <p14:sldId id="304"/>
            <p14:sldId id="272"/>
            <p14:sldId id="300"/>
            <p14:sldId id="303"/>
            <p14:sldId id="274"/>
            <p14:sldId id="297"/>
            <p14:sldId id="310"/>
            <p14:sldId id="311"/>
            <p14:sldId id="299"/>
            <p14:sldId id="285"/>
            <p14:sldId id="286"/>
            <p14:sldId id="281"/>
            <p14:sldId id="301"/>
            <p14:sldId id="308"/>
            <p14:sldId id="305"/>
            <p14:sldId id="312"/>
            <p14:sldId id="273"/>
            <p14:sldId id="296"/>
            <p14:sldId id="287"/>
            <p14:sldId id="288"/>
            <p14:sldId id="291"/>
            <p14:sldId id="292"/>
            <p14:sldId id="293"/>
            <p14:sldId id="30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205" userDrawn="1">
          <p15:clr>
            <a:srgbClr val="A4A3A4"/>
          </p15:clr>
        </p15:guide>
        <p15:guide id="2" pos="301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84"/>
    <p:restoredTop sz="94574"/>
  </p:normalViewPr>
  <p:slideViewPr>
    <p:cSldViewPr>
      <p:cViewPr>
        <p:scale>
          <a:sx n="118" d="100"/>
          <a:sy n="118" d="100"/>
        </p:scale>
        <p:origin x="328" y="232"/>
      </p:cViewPr>
      <p:guideLst>
        <p:guide orient="horz" pos="2205"/>
        <p:guide pos="301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/Users/shchin/sdet/CMU/project/presentation/share_doc/bts_effort_&#4363;&#4455;&#4352;&#4469;&#4355;&#4449;&#4363;&#4453;&#4536;&#4355;&#4454;&#4363;&#4469;&#4368;&#4467;&#4370;&#4450;&#4364;&#4462;&#4361;&#4454;&#4363;&#4461;.xlsx" TargetMode="Externa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/D:\SDET_CODE\PMD_REPORT_master_180730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/D:\SDET_CODE\PMD_REPORT_master_180730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/D:\workspace\share_doc\CodeReview\CodeReiview_&#48516;&#49437;&#51088;&#47308;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1475430248588073"/>
          <c:y val="5.1142586682814149E-2"/>
          <c:w val="0.8779614888602304"/>
          <c:h val="0.74601320414572614"/>
        </c:manualLayout>
      </c:layout>
      <c:lineChart>
        <c:grouping val="standard"/>
        <c:varyColors val="0"/>
        <c:ser>
          <c:idx val="0"/>
          <c:order val="0"/>
          <c:tx>
            <c:v>Planned effort</c:v>
          </c:tx>
          <c:spPr>
            <a:ln w="25400">
              <a:solidFill>
                <a:srgbClr val="000080"/>
              </a:solidFill>
              <a:prstDash val="solid"/>
            </a:ln>
          </c:spPr>
          <c:marker>
            <c:symbol val="diamond"/>
            <c:size val="6"/>
            <c:spPr>
              <a:solidFill>
                <a:srgbClr val="000080"/>
              </a:solidFill>
              <a:ln>
                <a:solidFill>
                  <a:srgbClr val="000080"/>
                </a:solidFill>
                <a:prstDash val="solid"/>
              </a:ln>
            </c:spPr>
          </c:marker>
          <c:cat>
            <c:strRef>
              <c:f>Report!$D$21:$AC$21</c:f>
              <c:strCache>
                <c:ptCount val="26"/>
                <c:pt idx="0">
                  <c:v>in Korea</c:v>
                </c:pt>
                <c:pt idx="1">
                  <c:v>7.9</c:v>
                </c:pt>
                <c:pt idx="2">
                  <c:v>7.10</c:v>
                </c:pt>
                <c:pt idx="3">
                  <c:v>7.11</c:v>
                </c:pt>
                <c:pt idx="4">
                  <c:v>7.12</c:v>
                </c:pt>
                <c:pt idx="5">
                  <c:v>7.13</c:v>
                </c:pt>
                <c:pt idx="6">
                  <c:v>7.14</c:v>
                </c:pt>
                <c:pt idx="7">
                  <c:v>7.15</c:v>
                </c:pt>
                <c:pt idx="8">
                  <c:v>7.16</c:v>
                </c:pt>
                <c:pt idx="9">
                  <c:v>7.17</c:v>
                </c:pt>
                <c:pt idx="10">
                  <c:v>7.18</c:v>
                </c:pt>
                <c:pt idx="11">
                  <c:v>7.19</c:v>
                </c:pt>
                <c:pt idx="12">
                  <c:v>7.20</c:v>
                </c:pt>
                <c:pt idx="13">
                  <c:v>7.21</c:v>
                </c:pt>
                <c:pt idx="14">
                  <c:v>7.22</c:v>
                </c:pt>
                <c:pt idx="15">
                  <c:v>7.23</c:v>
                </c:pt>
                <c:pt idx="16">
                  <c:v>7.24</c:v>
                </c:pt>
                <c:pt idx="17">
                  <c:v>7.25</c:v>
                </c:pt>
                <c:pt idx="18">
                  <c:v>7.26</c:v>
                </c:pt>
                <c:pt idx="19">
                  <c:v>7.27</c:v>
                </c:pt>
                <c:pt idx="20">
                  <c:v>7.28</c:v>
                </c:pt>
                <c:pt idx="21">
                  <c:v>7.29</c:v>
                </c:pt>
                <c:pt idx="22">
                  <c:v>7.30</c:v>
                </c:pt>
                <c:pt idx="23">
                  <c:v>7.31</c:v>
                </c:pt>
                <c:pt idx="24">
                  <c:v>8.1</c:v>
                </c:pt>
                <c:pt idx="25">
                  <c:v>8.2</c:v>
                </c:pt>
              </c:strCache>
            </c:strRef>
          </c:cat>
          <c:val>
            <c:numRef>
              <c:f>Report!$D$36:$AC$36</c:f>
              <c:numCache>
                <c:formatCode>General</c:formatCode>
                <c:ptCount val="26"/>
                <c:pt idx="0">
                  <c:v>50</c:v>
                </c:pt>
                <c:pt idx="1">
                  <c:v>60</c:v>
                </c:pt>
                <c:pt idx="2">
                  <c:v>70</c:v>
                </c:pt>
                <c:pt idx="3">
                  <c:v>80</c:v>
                </c:pt>
                <c:pt idx="4">
                  <c:v>90</c:v>
                </c:pt>
                <c:pt idx="5">
                  <c:v>100</c:v>
                </c:pt>
                <c:pt idx="6">
                  <c:v>100</c:v>
                </c:pt>
                <c:pt idx="7">
                  <c:v>100</c:v>
                </c:pt>
                <c:pt idx="8">
                  <c:v>115</c:v>
                </c:pt>
                <c:pt idx="9">
                  <c:v>130</c:v>
                </c:pt>
                <c:pt idx="10">
                  <c:v>150</c:v>
                </c:pt>
                <c:pt idx="11">
                  <c:v>180</c:v>
                </c:pt>
                <c:pt idx="12">
                  <c:v>205</c:v>
                </c:pt>
                <c:pt idx="13">
                  <c:v>205</c:v>
                </c:pt>
                <c:pt idx="14">
                  <c:v>205</c:v>
                </c:pt>
                <c:pt idx="15">
                  <c:v>230</c:v>
                </c:pt>
                <c:pt idx="16">
                  <c:v>250</c:v>
                </c:pt>
                <c:pt idx="17">
                  <c:v>270</c:v>
                </c:pt>
                <c:pt idx="18">
                  <c:v>295</c:v>
                </c:pt>
                <c:pt idx="19">
                  <c:v>320</c:v>
                </c:pt>
                <c:pt idx="20">
                  <c:v>320</c:v>
                </c:pt>
                <c:pt idx="21">
                  <c:v>320</c:v>
                </c:pt>
                <c:pt idx="22">
                  <c:v>350</c:v>
                </c:pt>
                <c:pt idx="23">
                  <c:v>380</c:v>
                </c:pt>
                <c:pt idx="24">
                  <c:v>400</c:v>
                </c:pt>
                <c:pt idx="25">
                  <c:v>420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DA7-B94D-A05C-F296EB1F35E3}"/>
            </c:ext>
          </c:extLst>
        </c:ser>
        <c:ser>
          <c:idx val="1"/>
          <c:order val="1"/>
          <c:tx>
            <c:v>Estimated effort</c:v>
          </c:tx>
          <c:spPr>
            <a:ln w="25400">
              <a:solidFill>
                <a:srgbClr val="006500"/>
              </a:solidFill>
              <a:prstDash val="solid"/>
            </a:ln>
          </c:spPr>
          <c:marker>
            <c:symbol val="square"/>
            <c:size val="5"/>
            <c:spPr>
              <a:solidFill>
                <a:srgbClr val="006500"/>
              </a:solidFill>
              <a:ln>
                <a:solidFill>
                  <a:srgbClr val="006500"/>
                </a:solidFill>
                <a:prstDash val="solid"/>
              </a:ln>
            </c:spPr>
          </c:marker>
          <c:cat>
            <c:strRef>
              <c:f>Report!$D$21:$AC$21</c:f>
              <c:strCache>
                <c:ptCount val="26"/>
                <c:pt idx="0">
                  <c:v>in Korea</c:v>
                </c:pt>
                <c:pt idx="1">
                  <c:v>7.9</c:v>
                </c:pt>
                <c:pt idx="2">
                  <c:v>7.10</c:v>
                </c:pt>
                <c:pt idx="3">
                  <c:v>7.11</c:v>
                </c:pt>
                <c:pt idx="4">
                  <c:v>7.12</c:v>
                </c:pt>
                <c:pt idx="5">
                  <c:v>7.13</c:v>
                </c:pt>
                <c:pt idx="6">
                  <c:v>7.14</c:v>
                </c:pt>
                <c:pt idx="7">
                  <c:v>7.15</c:v>
                </c:pt>
                <c:pt idx="8">
                  <c:v>7.16</c:v>
                </c:pt>
                <c:pt idx="9">
                  <c:v>7.17</c:v>
                </c:pt>
                <c:pt idx="10">
                  <c:v>7.18</c:v>
                </c:pt>
                <c:pt idx="11">
                  <c:v>7.19</c:v>
                </c:pt>
                <c:pt idx="12">
                  <c:v>7.20</c:v>
                </c:pt>
                <c:pt idx="13">
                  <c:v>7.21</c:v>
                </c:pt>
                <c:pt idx="14">
                  <c:v>7.22</c:v>
                </c:pt>
                <c:pt idx="15">
                  <c:v>7.23</c:v>
                </c:pt>
                <c:pt idx="16">
                  <c:v>7.24</c:v>
                </c:pt>
                <c:pt idx="17">
                  <c:v>7.25</c:v>
                </c:pt>
                <c:pt idx="18">
                  <c:v>7.26</c:v>
                </c:pt>
                <c:pt idx="19">
                  <c:v>7.27</c:v>
                </c:pt>
                <c:pt idx="20">
                  <c:v>7.28</c:v>
                </c:pt>
                <c:pt idx="21">
                  <c:v>7.29</c:v>
                </c:pt>
                <c:pt idx="22">
                  <c:v>7.30</c:v>
                </c:pt>
                <c:pt idx="23">
                  <c:v>7.31</c:v>
                </c:pt>
                <c:pt idx="24">
                  <c:v>8.1</c:v>
                </c:pt>
                <c:pt idx="25">
                  <c:v>8.2</c:v>
                </c:pt>
              </c:strCache>
            </c:strRef>
          </c:cat>
          <c:val>
            <c:numRef>
              <c:f>Report!$D$40:$AC$40</c:f>
              <c:numCache>
                <c:formatCode>General</c:formatCode>
                <c:ptCount val="26"/>
                <c:pt idx="0">
                  <c:v>50</c:v>
                </c:pt>
                <c:pt idx="1">
                  <c:v>53</c:v>
                </c:pt>
                <c:pt idx="2">
                  <c:v>57</c:v>
                </c:pt>
                <c:pt idx="3">
                  <c:v>62</c:v>
                </c:pt>
                <c:pt idx="4">
                  <c:v>67</c:v>
                </c:pt>
                <c:pt idx="5">
                  <c:v>69.3</c:v>
                </c:pt>
                <c:pt idx="6">
                  <c:v>69.3</c:v>
                </c:pt>
                <c:pt idx="7">
                  <c:v>69.899999999999991</c:v>
                </c:pt>
                <c:pt idx="8">
                  <c:v>90.6</c:v>
                </c:pt>
                <c:pt idx="9">
                  <c:v>115.19999999999999</c:v>
                </c:pt>
                <c:pt idx="10">
                  <c:v>144.19999999999999</c:v>
                </c:pt>
                <c:pt idx="11">
                  <c:v>144.19999999999999</c:v>
                </c:pt>
                <c:pt idx="12">
                  <c:v>166.7</c:v>
                </c:pt>
                <c:pt idx="13">
                  <c:v>166.7</c:v>
                </c:pt>
                <c:pt idx="14">
                  <c:v>181.7</c:v>
                </c:pt>
                <c:pt idx="15">
                  <c:v>191.7</c:v>
                </c:pt>
                <c:pt idx="16">
                  <c:v>206.7</c:v>
                </c:pt>
                <c:pt idx="17">
                  <c:v>239.7</c:v>
                </c:pt>
                <c:pt idx="18">
                  <c:v>264.7</c:v>
                </c:pt>
                <c:pt idx="19">
                  <c:v>275.7</c:v>
                </c:pt>
                <c:pt idx="20">
                  <c:v>285.7</c:v>
                </c:pt>
                <c:pt idx="21">
                  <c:v>295.7</c:v>
                </c:pt>
                <c:pt idx="22">
                  <c:v>331.7</c:v>
                </c:pt>
                <c:pt idx="23">
                  <c:v>353.2</c:v>
                </c:pt>
                <c:pt idx="24">
                  <c:v>353.2</c:v>
                </c:pt>
                <c:pt idx="25">
                  <c:v>353.2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4DA7-B94D-A05C-F296EB1F35E3}"/>
            </c:ext>
          </c:extLst>
        </c:ser>
        <c:ser>
          <c:idx val="2"/>
          <c:order val="2"/>
          <c:tx>
            <c:v>Actual effort</c:v>
          </c:tx>
          <c:spPr>
            <a:ln w="25400">
              <a:solidFill>
                <a:srgbClr val="FF0000"/>
              </a:solidFill>
              <a:prstDash val="solid"/>
            </a:ln>
          </c:spPr>
          <c:marker>
            <c:symbol val="circle"/>
            <c:size val="5"/>
            <c:spPr>
              <a:solidFill>
                <a:srgbClr val="FF0000"/>
              </a:solidFill>
              <a:ln>
                <a:solidFill>
                  <a:srgbClr val="FF0000"/>
                </a:solidFill>
                <a:prstDash val="solid"/>
              </a:ln>
            </c:spPr>
          </c:marker>
          <c:cat>
            <c:strRef>
              <c:f>Report!$D$21:$AC$21</c:f>
              <c:strCache>
                <c:ptCount val="26"/>
                <c:pt idx="0">
                  <c:v>in Korea</c:v>
                </c:pt>
                <c:pt idx="1">
                  <c:v>7.9</c:v>
                </c:pt>
                <c:pt idx="2">
                  <c:v>7.10</c:v>
                </c:pt>
                <c:pt idx="3">
                  <c:v>7.11</c:v>
                </c:pt>
                <c:pt idx="4">
                  <c:v>7.12</c:v>
                </c:pt>
                <c:pt idx="5">
                  <c:v>7.13</c:v>
                </c:pt>
                <c:pt idx="6">
                  <c:v>7.14</c:v>
                </c:pt>
                <c:pt idx="7">
                  <c:v>7.15</c:v>
                </c:pt>
                <c:pt idx="8">
                  <c:v>7.16</c:v>
                </c:pt>
                <c:pt idx="9">
                  <c:v>7.17</c:v>
                </c:pt>
                <c:pt idx="10">
                  <c:v>7.18</c:v>
                </c:pt>
                <c:pt idx="11">
                  <c:v>7.19</c:v>
                </c:pt>
                <c:pt idx="12">
                  <c:v>7.20</c:v>
                </c:pt>
                <c:pt idx="13">
                  <c:v>7.21</c:v>
                </c:pt>
                <c:pt idx="14">
                  <c:v>7.22</c:v>
                </c:pt>
                <c:pt idx="15">
                  <c:v>7.23</c:v>
                </c:pt>
                <c:pt idx="16">
                  <c:v>7.24</c:v>
                </c:pt>
                <c:pt idx="17">
                  <c:v>7.25</c:v>
                </c:pt>
                <c:pt idx="18">
                  <c:v>7.26</c:v>
                </c:pt>
                <c:pt idx="19">
                  <c:v>7.27</c:v>
                </c:pt>
                <c:pt idx="20">
                  <c:v>7.28</c:v>
                </c:pt>
                <c:pt idx="21">
                  <c:v>7.29</c:v>
                </c:pt>
                <c:pt idx="22">
                  <c:v>7.30</c:v>
                </c:pt>
                <c:pt idx="23">
                  <c:v>7.31</c:v>
                </c:pt>
                <c:pt idx="24">
                  <c:v>8.1</c:v>
                </c:pt>
                <c:pt idx="25">
                  <c:v>8.2</c:v>
                </c:pt>
              </c:strCache>
            </c:strRef>
          </c:cat>
          <c:val>
            <c:numRef>
              <c:f>Report!$D$39:$AC$39</c:f>
              <c:numCache>
                <c:formatCode>General</c:formatCode>
                <c:ptCount val="26"/>
                <c:pt idx="0">
                  <c:v>36.5</c:v>
                </c:pt>
                <c:pt idx="1">
                  <c:v>40.5</c:v>
                </c:pt>
                <c:pt idx="2">
                  <c:v>44.5</c:v>
                </c:pt>
                <c:pt idx="3">
                  <c:v>49.5</c:v>
                </c:pt>
                <c:pt idx="4">
                  <c:v>54.5</c:v>
                </c:pt>
                <c:pt idx="5">
                  <c:v>57.8</c:v>
                </c:pt>
                <c:pt idx="6">
                  <c:v>57.8</c:v>
                </c:pt>
                <c:pt idx="7">
                  <c:v>58.4</c:v>
                </c:pt>
                <c:pt idx="8">
                  <c:v>80.099999999999994</c:v>
                </c:pt>
                <c:pt idx="9">
                  <c:v>110.69999999999999</c:v>
                </c:pt>
                <c:pt idx="10">
                  <c:v>134.69999999999999</c:v>
                </c:pt>
                <c:pt idx="11">
                  <c:v>134.69999999999999</c:v>
                </c:pt>
                <c:pt idx="12">
                  <c:v>154.19999999999999</c:v>
                </c:pt>
                <c:pt idx="13">
                  <c:v>154.19999999999999</c:v>
                </c:pt>
                <c:pt idx="14">
                  <c:v>189.2</c:v>
                </c:pt>
                <c:pt idx="15">
                  <c:v>200.2</c:v>
                </c:pt>
                <c:pt idx="16">
                  <c:v>210.2</c:v>
                </c:pt>
                <c:pt idx="17">
                  <c:v>233.6</c:v>
                </c:pt>
                <c:pt idx="18">
                  <c:v>253.6</c:v>
                </c:pt>
                <c:pt idx="19">
                  <c:v>265.39999999999998</c:v>
                </c:pt>
                <c:pt idx="20">
                  <c:v>280.39999999999998</c:v>
                </c:pt>
                <c:pt idx="21">
                  <c:v>295.39999999999998</c:v>
                </c:pt>
                <c:pt idx="22">
                  <c:v>325.39999999999998</c:v>
                </c:pt>
                <c:pt idx="23">
                  <c:v>346.4</c:v>
                </c:pt>
                <c:pt idx="24">
                  <c:v>346.4</c:v>
                </c:pt>
                <c:pt idx="25">
                  <c:v>346.4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4DA7-B94D-A05C-F296EB1F35E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88275328"/>
        <c:axId val="190614912"/>
      </c:lineChart>
      <c:dateAx>
        <c:axId val="188275328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sz="1000" b="1" i="0" u="none" strike="noStrike" baseline="0">
                    <a:solidFill>
                      <a:srgbClr val="000000"/>
                    </a:solidFill>
                    <a:latin typeface="Arial"/>
                    <a:ea typeface="Arial"/>
                    <a:cs typeface="Arial"/>
                  </a:defRPr>
                </a:pPr>
                <a:r>
                  <a:rPr lang="en-US"/>
                  <a:t>Period</a:t>
                </a:r>
              </a:p>
            </c:rich>
          </c:tx>
          <c:layout>
            <c:manualLayout>
              <c:xMode val="edge"/>
              <c:yMode val="edge"/>
              <c:x val="0.50867993272060852"/>
              <c:y val="0.91396079013239795"/>
            </c:manualLayout>
          </c:layout>
          <c:overlay val="0"/>
          <c:spPr>
            <a:noFill/>
            <a:ln w="25400">
              <a:noFill/>
            </a:ln>
          </c:spPr>
        </c:title>
        <c:numFmt formatCode="General" sourceLinked="1"/>
        <c:majorTickMark val="out"/>
        <c:minorTickMark val="none"/>
        <c:tickLblPos val="nextTo"/>
        <c:spPr>
          <a:ln w="3175">
            <a:solidFill>
              <a:srgbClr val="000000"/>
            </a:solidFill>
            <a:prstDash val="solid"/>
          </a:ln>
        </c:spPr>
        <c:txPr>
          <a:bodyPr rot="0" vert="eaVert"/>
          <a:lstStyle/>
          <a:p>
            <a:pPr>
              <a:defRPr sz="1000" b="0" i="0" u="none" strike="noStrike" baseline="0">
                <a:solidFill>
                  <a:srgbClr val="000000"/>
                </a:solidFill>
                <a:latin typeface="Arial"/>
                <a:ea typeface="Arial"/>
                <a:cs typeface="Arial"/>
              </a:defRPr>
            </a:pPr>
            <a:endParaRPr lang="ko-KR"/>
          </a:p>
        </c:txPr>
        <c:crossAx val="190614912"/>
        <c:crosses val="autoZero"/>
        <c:auto val="0"/>
        <c:lblOffset val="100"/>
        <c:baseTimeUnit val="days"/>
        <c:majorUnit val="1"/>
        <c:minorUnit val="1"/>
      </c:dateAx>
      <c:valAx>
        <c:axId val="190614912"/>
        <c:scaling>
          <c:orientation val="minMax"/>
        </c:scaling>
        <c:delete val="0"/>
        <c:axPos val="l"/>
        <c:title>
          <c:tx>
            <c:rich>
              <a:bodyPr/>
              <a:lstStyle/>
              <a:p>
                <a:pPr>
                  <a:defRPr/>
                </a:pPr>
                <a:r>
                  <a:rPr lang="en-US" altLang="ko-KR"/>
                  <a:t>(h)</a:t>
                </a:r>
                <a:endParaRPr lang="ko-KR" altLang="en-US"/>
              </a:p>
            </c:rich>
          </c:tx>
          <c:overlay val="0"/>
        </c:title>
        <c:numFmt formatCode="#,##0_);[Red]\(#,##0\)" sourceLinked="0"/>
        <c:majorTickMark val="out"/>
        <c:minorTickMark val="none"/>
        <c:tickLblPos val="nextTo"/>
        <c:spPr>
          <a:ln w="3175">
            <a:solidFill>
              <a:srgbClr val="000000"/>
            </a:solidFill>
            <a:prstDash val="solid"/>
          </a:ln>
        </c:spPr>
        <c:txPr>
          <a:bodyPr rot="0" vert="horz"/>
          <a:lstStyle/>
          <a:p>
            <a:pPr>
              <a:defRPr sz="1000" b="0" i="0" u="none" strike="noStrike" baseline="0">
                <a:solidFill>
                  <a:srgbClr val="000000"/>
                </a:solidFill>
                <a:latin typeface="Arial"/>
                <a:ea typeface="Arial"/>
                <a:cs typeface="Arial"/>
              </a:defRPr>
            </a:pPr>
            <a:endParaRPr lang="ko-KR"/>
          </a:p>
        </c:txPr>
        <c:crossAx val="188275328"/>
        <c:crosses val="autoZero"/>
        <c:crossBetween val="between"/>
      </c:valAx>
      <c:spPr>
        <a:noFill/>
        <a:ln w="25400">
          <a:noFill/>
        </a:ln>
      </c:spPr>
    </c:plotArea>
    <c:legend>
      <c:legendPos val="r"/>
      <c:layout>
        <c:manualLayout>
          <c:xMode val="edge"/>
          <c:yMode val="edge"/>
          <c:x val="0.13376151482701734"/>
          <c:y val="7.7925303897051254E-2"/>
          <c:w val="0.22267472148286047"/>
          <c:h val="0.27559055118110237"/>
        </c:manualLayout>
      </c:layout>
      <c:overlay val="0"/>
      <c:spPr>
        <a:solidFill>
          <a:srgbClr val="FFFFFF"/>
        </a:solidFill>
        <a:ln w="3175">
          <a:solidFill>
            <a:srgbClr val="000000"/>
          </a:solidFill>
          <a:prstDash val="solid"/>
        </a:ln>
      </c:spPr>
      <c:txPr>
        <a:bodyPr/>
        <a:lstStyle/>
        <a:p>
          <a:pPr>
            <a:defRPr sz="1010" b="0" i="0" u="none" strike="noStrike" baseline="0">
              <a:solidFill>
                <a:srgbClr val="000000"/>
              </a:solidFill>
              <a:latin typeface="Arial"/>
              <a:ea typeface="Arial"/>
              <a:cs typeface="Arial"/>
            </a:defRPr>
          </a:pPr>
          <a:endParaRPr lang="ko-KR"/>
        </a:p>
      </c:txPr>
    </c:legend>
    <c:plotVisOnly val="1"/>
    <c:dispBlanksAs val="gap"/>
    <c:showDLblsOverMax val="0"/>
  </c:chart>
  <c:spPr>
    <a:solidFill>
      <a:srgbClr val="FFFFFF"/>
    </a:solidFill>
    <a:ln w="6350">
      <a:noFill/>
    </a:ln>
  </c:spPr>
  <c:txPr>
    <a:bodyPr/>
    <a:lstStyle/>
    <a:p>
      <a:pPr>
        <a:defRPr sz="800" b="0" i="0" u="none" strike="noStrike" baseline="0">
          <a:solidFill>
            <a:srgbClr val="000000"/>
          </a:solidFill>
          <a:latin typeface="Arial"/>
          <a:ea typeface="Arial"/>
          <a:cs typeface="Arial"/>
        </a:defRPr>
      </a:pPr>
      <a:endParaRPr lang="ko-KR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/>
              <a:t>Defects</a:t>
            </a:r>
            <a:r>
              <a:rPr lang="en-US" altLang="ko-KR" baseline="0"/>
              <a:t> on each Stage</a:t>
            </a:r>
            <a:endParaRPr lang="ko-KR" altLang="en-US"/>
          </a:p>
        </c:rich>
      </c:tx>
      <c:layout>
        <c:manualLayout>
          <c:xMode val="edge"/>
          <c:yMode val="edge"/>
          <c:x val="0.33171522309711293"/>
          <c:y val="3.240740740740740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Sheet2!$M$7</c:f>
              <c:strCache>
                <c:ptCount val="1"/>
                <c:pt idx="0">
                  <c:v>critical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1.1111111111111112E-2"/>
                  <c:y val="-6.018518518518518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F1BA-5643-A71C-4557D296A024}"/>
                </c:ext>
              </c:extLst>
            </c:dLbl>
            <c:dLbl>
              <c:idx val="1"/>
              <c:layout>
                <c:manualLayout>
                  <c:x val="1.3888888888888838E-2"/>
                  <c:y val="-6.018518518518518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F1BA-5643-A71C-4557D296A024}"/>
                </c:ext>
              </c:extLst>
            </c:dLbl>
            <c:dLbl>
              <c:idx val="2"/>
              <c:layout>
                <c:manualLayout>
                  <c:x val="0"/>
                  <c:y val="-5.092592592592592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F1BA-5643-A71C-4557D296A024}"/>
                </c:ext>
              </c:extLst>
            </c:dLbl>
            <c:dLbl>
              <c:idx val="3"/>
              <c:layout>
                <c:manualLayout>
                  <c:x val="2.7777777777777779E-3"/>
                  <c:y val="-5.555555555555555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F1BA-5643-A71C-4557D296A024}"/>
                </c:ext>
              </c:extLst>
            </c:dLbl>
            <c:dLbl>
              <c:idx val="4"/>
              <c:layout>
                <c:manualLayout>
                  <c:x val="2.7777777777777779E-3"/>
                  <c:y val="-6.01851851851852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F1BA-5643-A71C-4557D296A02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Sheet2!$L$8:$L$12</c:f>
              <c:strCache>
                <c:ptCount val="5"/>
                <c:pt idx="0">
                  <c:v>Sonar</c:v>
                </c:pt>
                <c:pt idx="1">
                  <c:v>PMD</c:v>
                </c:pt>
                <c:pt idx="2">
                  <c:v>UNIT TEST</c:v>
                </c:pt>
                <c:pt idx="3">
                  <c:v>INTERGATION TEST</c:v>
                </c:pt>
                <c:pt idx="4">
                  <c:v>SYSTEM TEST</c:v>
                </c:pt>
              </c:strCache>
            </c:strRef>
          </c:cat>
          <c:val>
            <c:numRef>
              <c:f>Sheet2!$M$8:$M$12</c:f>
              <c:numCache>
                <c:formatCode>General</c:formatCode>
                <c:ptCount val="5"/>
                <c:pt idx="0">
                  <c:v>2</c:v>
                </c:pt>
                <c:pt idx="1">
                  <c:v>1</c:v>
                </c:pt>
                <c:pt idx="2">
                  <c:v>13</c:v>
                </c:pt>
                <c:pt idx="3">
                  <c:v>8</c:v>
                </c:pt>
                <c:pt idx="4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F1BA-5643-A71C-4557D296A024}"/>
            </c:ext>
          </c:extLst>
        </c:ser>
        <c:ser>
          <c:idx val="1"/>
          <c:order val="1"/>
          <c:tx>
            <c:strRef>
              <c:f>Sheet2!$N$7</c:f>
              <c:strCache>
                <c:ptCount val="1"/>
                <c:pt idx="0">
                  <c:v>major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1.6666666666666666E-2"/>
                  <c:y val="-6.018518518518518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F1BA-5643-A71C-4557D296A024}"/>
                </c:ext>
              </c:extLst>
            </c:dLbl>
            <c:dLbl>
              <c:idx val="1"/>
              <c:layout>
                <c:manualLayout>
                  <c:x val="1.9444444444444445E-2"/>
                  <c:y val="-5.555555555555555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F1BA-5643-A71C-4557D296A024}"/>
                </c:ext>
              </c:extLst>
            </c:dLbl>
            <c:dLbl>
              <c:idx val="2"/>
              <c:layout>
                <c:manualLayout>
                  <c:x val="8.3333333333333332E-3"/>
                  <c:y val="-5.555555555555555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F1BA-5643-A71C-4557D296A024}"/>
                </c:ext>
              </c:extLst>
            </c:dLbl>
            <c:dLbl>
              <c:idx val="3"/>
              <c:layout>
                <c:manualLayout>
                  <c:x val="8.3333333333332829E-3"/>
                  <c:y val="-5.555555555555555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F1BA-5643-A71C-4557D296A024}"/>
                </c:ext>
              </c:extLst>
            </c:dLbl>
            <c:dLbl>
              <c:idx val="4"/>
              <c:layout>
                <c:manualLayout>
                  <c:x val="0"/>
                  <c:y val="-6.01851851851852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F1BA-5643-A71C-4557D296A02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Sheet2!$L$8:$L$12</c:f>
              <c:strCache>
                <c:ptCount val="5"/>
                <c:pt idx="0">
                  <c:v>Sonar</c:v>
                </c:pt>
                <c:pt idx="1">
                  <c:v>PMD</c:v>
                </c:pt>
                <c:pt idx="2">
                  <c:v>UNIT TEST</c:v>
                </c:pt>
                <c:pt idx="3">
                  <c:v>INTERGATION TEST</c:v>
                </c:pt>
                <c:pt idx="4">
                  <c:v>SYSTEM TEST</c:v>
                </c:pt>
              </c:strCache>
            </c:strRef>
          </c:cat>
          <c:val>
            <c:numRef>
              <c:f>Sheet2!$N$8:$N$12</c:f>
              <c:numCache>
                <c:formatCode>General</c:formatCode>
                <c:ptCount val="5"/>
                <c:pt idx="0">
                  <c:v>30</c:v>
                </c:pt>
                <c:pt idx="1">
                  <c:v>20</c:v>
                </c:pt>
                <c:pt idx="2">
                  <c:v>11</c:v>
                </c:pt>
                <c:pt idx="3">
                  <c:v>9</c:v>
                </c:pt>
                <c:pt idx="4">
                  <c:v>18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B-F1BA-5643-A71C-4557D296A024}"/>
            </c:ext>
          </c:extLst>
        </c:ser>
        <c:ser>
          <c:idx val="2"/>
          <c:order val="2"/>
          <c:tx>
            <c:strRef>
              <c:f>Sheet2!$O$7</c:f>
              <c:strCache>
                <c:ptCount val="1"/>
                <c:pt idx="0">
                  <c:v>minor</c:v>
                </c:pt>
              </c:strCache>
            </c:strRef>
          </c:tx>
          <c:spPr>
            <a:solidFill>
              <a:srgbClr val="92D050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-1.1111111111111162E-2"/>
                  <c:y val="-4.1666666666666664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C-F1BA-5643-A71C-4557D296A024}"/>
                </c:ext>
              </c:extLst>
            </c:dLbl>
            <c:dLbl>
              <c:idx val="1"/>
              <c:layout>
                <c:manualLayout>
                  <c:x val="0"/>
                  <c:y val="-5.092592592592592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F1BA-5643-A71C-4557D296A024}"/>
                </c:ext>
              </c:extLst>
            </c:dLbl>
            <c:dLbl>
              <c:idx val="2"/>
              <c:layout>
                <c:manualLayout>
                  <c:x val="1.6666666666666666E-2"/>
                  <c:y val="-5.092592592592592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E-F1BA-5643-A71C-4557D296A024}"/>
                </c:ext>
              </c:extLst>
            </c:dLbl>
            <c:dLbl>
              <c:idx val="3"/>
              <c:layout>
                <c:manualLayout>
                  <c:x val="2.4999999999999949E-2"/>
                  <c:y val="-5.092592592592592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F-F1BA-5643-A71C-4557D296A024}"/>
                </c:ext>
              </c:extLst>
            </c:dLbl>
            <c:dLbl>
              <c:idx val="4"/>
              <c:layout>
                <c:manualLayout>
                  <c:x val="2.7777777777777779E-3"/>
                  <c:y val="-5.555555555555553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F1BA-5643-A71C-4557D296A02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Sheet2!$L$8:$L$12</c:f>
              <c:strCache>
                <c:ptCount val="5"/>
                <c:pt idx="0">
                  <c:v>Sonar</c:v>
                </c:pt>
                <c:pt idx="1">
                  <c:v>PMD</c:v>
                </c:pt>
                <c:pt idx="2">
                  <c:v>UNIT TEST</c:v>
                </c:pt>
                <c:pt idx="3">
                  <c:v>INTERGATION TEST</c:v>
                </c:pt>
                <c:pt idx="4">
                  <c:v>SYSTEM TEST</c:v>
                </c:pt>
              </c:strCache>
            </c:strRef>
          </c:cat>
          <c:val>
            <c:numRef>
              <c:f>Sheet2!$O$8:$O$12</c:f>
              <c:numCache>
                <c:formatCode>General</c:formatCode>
                <c:ptCount val="5"/>
                <c:pt idx="0">
                  <c:v>100</c:v>
                </c:pt>
                <c:pt idx="1">
                  <c:v>200</c:v>
                </c:pt>
                <c:pt idx="2">
                  <c:v>12</c:v>
                </c:pt>
                <c:pt idx="3">
                  <c:v>6</c:v>
                </c:pt>
                <c:pt idx="4">
                  <c:v>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1-F1BA-5643-A71C-4557D296A02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32645632"/>
        <c:axId val="132647168"/>
      </c:barChart>
      <c:catAx>
        <c:axId val="13264563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32647168"/>
        <c:crosses val="autoZero"/>
        <c:auto val="1"/>
        <c:lblAlgn val="ctr"/>
        <c:lblOffset val="100"/>
        <c:noMultiLvlLbl val="0"/>
      </c:catAx>
      <c:valAx>
        <c:axId val="13264716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326456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 dirty="0"/>
              <a:t>Defects</a:t>
            </a:r>
            <a:r>
              <a:rPr lang="en-US" altLang="ko-KR" baseline="0" dirty="0"/>
              <a:t> and Efforts</a:t>
            </a:r>
            <a:endParaRPr lang="ko-KR" alt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Sheet2!$N$17</c:f>
              <c:strCache>
                <c:ptCount val="1"/>
                <c:pt idx="0">
                  <c:v>defect</c:v>
                </c:pt>
              </c:strCache>
            </c:strRef>
          </c:tx>
          <c:spPr>
            <a:solidFill>
              <a:srgbClr val="A5002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Sheet2!$M$18:$M$22</c:f>
              <c:strCache>
                <c:ptCount val="5"/>
                <c:pt idx="0">
                  <c:v>Sonar</c:v>
                </c:pt>
                <c:pt idx="1">
                  <c:v>PMD</c:v>
                </c:pt>
                <c:pt idx="2">
                  <c:v>UNIT TEST</c:v>
                </c:pt>
                <c:pt idx="3">
                  <c:v>INTERGATION TEST</c:v>
                </c:pt>
                <c:pt idx="4">
                  <c:v>SYSTEM TEST</c:v>
                </c:pt>
              </c:strCache>
            </c:strRef>
          </c:cat>
          <c:val>
            <c:numRef>
              <c:f>Sheet2!$N$18:$N$22</c:f>
              <c:numCache>
                <c:formatCode>General</c:formatCode>
                <c:ptCount val="5"/>
                <c:pt idx="0">
                  <c:v>132</c:v>
                </c:pt>
                <c:pt idx="1">
                  <c:v>221</c:v>
                </c:pt>
                <c:pt idx="2">
                  <c:v>36</c:v>
                </c:pt>
                <c:pt idx="3">
                  <c:v>23</c:v>
                </c:pt>
                <c:pt idx="4">
                  <c:v>46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0C6-0C4C-9E42-9AEA72E9EE70}"/>
            </c:ext>
          </c:extLst>
        </c:ser>
        <c:ser>
          <c:idx val="1"/>
          <c:order val="1"/>
          <c:tx>
            <c:strRef>
              <c:f>Sheet2!$O$17</c:f>
              <c:strCache>
                <c:ptCount val="1"/>
                <c:pt idx="0">
                  <c:v>effort(hours)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Sheet2!$M$18:$M$22</c:f>
              <c:strCache>
                <c:ptCount val="5"/>
                <c:pt idx="0">
                  <c:v>Sonar</c:v>
                </c:pt>
                <c:pt idx="1">
                  <c:v>PMD</c:v>
                </c:pt>
                <c:pt idx="2">
                  <c:v>UNIT TEST</c:v>
                </c:pt>
                <c:pt idx="3">
                  <c:v>INTERGATION TEST</c:v>
                </c:pt>
                <c:pt idx="4">
                  <c:v>SYSTEM TEST</c:v>
                </c:pt>
              </c:strCache>
            </c:strRef>
          </c:cat>
          <c:val>
            <c:numRef>
              <c:f>Sheet2!$O$18:$O$22</c:f>
              <c:numCache>
                <c:formatCode>General</c:formatCode>
                <c:ptCount val="5"/>
                <c:pt idx="0">
                  <c:v>10</c:v>
                </c:pt>
                <c:pt idx="1">
                  <c:v>10</c:v>
                </c:pt>
                <c:pt idx="2">
                  <c:v>60</c:v>
                </c:pt>
                <c:pt idx="3">
                  <c:v>15</c:v>
                </c:pt>
                <c:pt idx="4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0C6-0C4C-9E42-9AEA72E9EE7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133250432"/>
        <c:axId val="133252224"/>
      </c:barChart>
      <c:catAx>
        <c:axId val="13325043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33252224"/>
        <c:crosses val="autoZero"/>
        <c:auto val="1"/>
        <c:lblAlgn val="ctr"/>
        <c:lblOffset val="100"/>
        <c:noMultiLvlLbl val="0"/>
      </c:catAx>
      <c:valAx>
        <c:axId val="13325222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332504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 dirty="0"/>
              <a:t>Category</a:t>
            </a:r>
            <a:endParaRPr lang="ko-KR" alt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'카테고리별 구분'!$B$3:$B$12</c:f>
              <c:strCache>
                <c:ptCount val="10"/>
                <c:pt idx="0">
                  <c:v>logic error</c:v>
                </c:pt>
                <c:pt idx="1">
                  <c:v>null check</c:v>
                </c:pt>
                <c:pt idx="2">
                  <c:v>useless annotations</c:v>
                </c:pt>
                <c:pt idx="3">
                  <c:v>requirement</c:v>
                </c:pt>
                <c:pt idx="4">
                  <c:v>security</c:v>
                </c:pt>
                <c:pt idx="5">
                  <c:v>common weakness</c:v>
                </c:pt>
                <c:pt idx="6">
                  <c:v>brain-overload</c:v>
                </c:pt>
                <c:pt idx="7">
                  <c:v>performance</c:v>
                </c:pt>
                <c:pt idx="8">
                  <c:v>unused</c:v>
                </c:pt>
                <c:pt idx="9">
                  <c:v>bad practice</c:v>
                </c:pt>
              </c:strCache>
            </c:strRef>
          </c:cat>
          <c:val>
            <c:numRef>
              <c:f>'카테고리별 구분'!$C$3:$C$12</c:f>
              <c:numCache>
                <c:formatCode>General</c:formatCode>
                <c:ptCount val="10"/>
                <c:pt idx="0">
                  <c:v>2</c:v>
                </c:pt>
                <c:pt idx="1">
                  <c:v>2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9</c:v>
                </c:pt>
                <c:pt idx="7">
                  <c:v>24</c:v>
                </c:pt>
                <c:pt idx="8">
                  <c:v>26</c:v>
                </c:pt>
                <c:pt idx="9">
                  <c:v>33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46A-654A-AD57-8F78D891B9F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133308800"/>
        <c:axId val="133310336"/>
      </c:barChart>
      <c:catAx>
        <c:axId val="13330880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33310336"/>
        <c:crosses val="autoZero"/>
        <c:auto val="1"/>
        <c:lblAlgn val="ctr"/>
        <c:lblOffset val="100"/>
        <c:noMultiLvlLbl val="0"/>
      </c:catAx>
      <c:valAx>
        <c:axId val="13331033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3330880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2325F5-C9E2-904D-9196-95C4D5092AAB}" type="datetimeFigureOut">
              <a:rPr kumimoji="1" lang="ko-KR" altLang="en-US" smtClean="0"/>
              <a:t>2018. 7. 31.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A2FE0F-B235-F44B-9384-2E1E3B262E8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707091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2FE0F-B235-F44B-9384-2E1E3B262E89}" type="slidenum">
              <a:rPr kumimoji="1" lang="ko-KR" altLang="en-US" smtClean="0"/>
              <a:t>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039510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예상 질문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2FE0F-B235-F44B-9384-2E1E3B262E89}" type="slidenum">
              <a:rPr kumimoji="1" lang="ko-KR" altLang="en-US" smtClean="0"/>
              <a:t>25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947742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예상 질문</a:t>
            </a:r>
            <a:endParaRPr lang="en-US" altLang="ko-KR" dirty="0"/>
          </a:p>
          <a:p>
            <a:r>
              <a:rPr lang="ko-KR" altLang="en-US" dirty="0" err="1"/>
              <a:t>유닛테스트</a:t>
            </a:r>
            <a:r>
              <a:rPr lang="ko-KR" altLang="en-US" dirty="0"/>
              <a:t> 작성을 위해 </a:t>
            </a:r>
            <a:r>
              <a:rPr lang="ko-KR" altLang="en-US" dirty="0" err="1"/>
              <a:t>디테일한</a:t>
            </a:r>
            <a:r>
              <a:rPr lang="ko-KR" altLang="en-US" dirty="0"/>
              <a:t> </a:t>
            </a:r>
            <a:r>
              <a:rPr lang="ko-KR" altLang="en-US" dirty="0" err="1"/>
              <a:t>스펙을</a:t>
            </a:r>
            <a:r>
              <a:rPr lang="ko-KR" altLang="en-US" dirty="0"/>
              <a:t> 정리 했는가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2FE0F-B235-F44B-9384-2E1E3B262E89}" type="slidenum">
              <a:rPr kumimoji="1" lang="ko-KR" altLang="en-US" smtClean="0"/>
              <a:t>26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720922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2FE0F-B235-F44B-9384-2E1E3B262E89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557002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2FE0F-B235-F44B-9384-2E1E3B262E89}" type="slidenum">
              <a:rPr kumimoji="1" lang="ko-KR" altLang="en-US" smtClean="0"/>
              <a:t>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031411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2FE0F-B235-F44B-9384-2E1E3B262E89}" type="slidenum">
              <a:rPr kumimoji="1" lang="ko-KR" altLang="en-US" smtClean="0"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331815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예상 질문</a:t>
            </a:r>
            <a:endParaRPr lang="en-US" altLang="ko-KR" dirty="0"/>
          </a:p>
          <a:p>
            <a:r>
              <a:rPr lang="ko-KR" altLang="en-US" dirty="0" err="1"/>
              <a:t>유닛테스트</a:t>
            </a:r>
            <a:r>
              <a:rPr lang="ko-KR" altLang="en-US" dirty="0"/>
              <a:t> 작성을 위해 </a:t>
            </a:r>
            <a:r>
              <a:rPr lang="ko-KR" altLang="en-US" dirty="0" err="1"/>
              <a:t>디테일한</a:t>
            </a:r>
            <a:r>
              <a:rPr lang="ko-KR" altLang="en-US" dirty="0"/>
              <a:t> </a:t>
            </a:r>
            <a:r>
              <a:rPr lang="ko-KR" altLang="en-US" dirty="0" err="1"/>
              <a:t>스펙을</a:t>
            </a:r>
            <a:r>
              <a:rPr lang="ko-KR" altLang="en-US" dirty="0"/>
              <a:t> 정리 했는가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2FE0F-B235-F44B-9384-2E1E3B262E89}" type="slidenum">
              <a:rPr kumimoji="1" lang="ko-KR" altLang="en-US" smtClean="0"/>
              <a:t>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897869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예상 질문</a:t>
            </a:r>
            <a:endParaRPr lang="en-US" altLang="ko-KR" dirty="0"/>
          </a:p>
          <a:p>
            <a:r>
              <a:rPr lang="ko-KR" altLang="en-US" dirty="0" err="1"/>
              <a:t>유닛테스트</a:t>
            </a:r>
            <a:r>
              <a:rPr lang="ko-KR" altLang="en-US" dirty="0"/>
              <a:t> 작성을 위해 </a:t>
            </a:r>
            <a:r>
              <a:rPr lang="ko-KR" altLang="en-US" dirty="0" err="1"/>
              <a:t>디테일한</a:t>
            </a:r>
            <a:r>
              <a:rPr lang="ko-KR" altLang="en-US" dirty="0"/>
              <a:t> </a:t>
            </a:r>
            <a:r>
              <a:rPr lang="ko-KR" altLang="en-US" dirty="0" err="1"/>
              <a:t>스펙을</a:t>
            </a:r>
            <a:r>
              <a:rPr lang="ko-KR" altLang="en-US" dirty="0"/>
              <a:t> 정리 했는가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2FE0F-B235-F44B-9384-2E1E3B262E89}" type="slidenum">
              <a:rPr kumimoji="1" lang="ko-KR" altLang="en-US" smtClean="0"/>
              <a:t>15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238073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예상 질문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2FE0F-B235-F44B-9384-2E1E3B262E89}" type="slidenum">
              <a:rPr kumimoji="1" lang="ko-KR" altLang="en-US" smtClean="0"/>
              <a:t>16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125707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2FE0F-B235-F44B-9384-2E1E3B262E89}" type="slidenum">
              <a:rPr kumimoji="1" lang="ko-KR" altLang="en-US" smtClean="0"/>
              <a:t>18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752751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예상 질문</a:t>
            </a:r>
            <a:endParaRPr lang="en-US" altLang="ko-KR" dirty="0"/>
          </a:p>
          <a:p>
            <a:r>
              <a:rPr lang="ko-KR" altLang="en-US" dirty="0" err="1"/>
              <a:t>유닛테스트</a:t>
            </a:r>
            <a:r>
              <a:rPr lang="ko-KR" altLang="en-US" dirty="0"/>
              <a:t> 작성을 위해 </a:t>
            </a:r>
            <a:r>
              <a:rPr lang="ko-KR" altLang="en-US" dirty="0" err="1"/>
              <a:t>디테일한</a:t>
            </a:r>
            <a:r>
              <a:rPr lang="ko-KR" altLang="en-US" dirty="0"/>
              <a:t> </a:t>
            </a:r>
            <a:r>
              <a:rPr lang="ko-KR" altLang="en-US" dirty="0" err="1"/>
              <a:t>스펙을</a:t>
            </a:r>
            <a:r>
              <a:rPr lang="ko-KR" altLang="en-US" dirty="0"/>
              <a:t> 정리 했는가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2FE0F-B235-F44B-9384-2E1E3B262E89}" type="slidenum">
              <a:rPr kumimoji="1" lang="ko-KR" altLang="en-US" smtClean="0"/>
              <a:t>24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622765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016135-A4DB-5940-9618-602446510983}" type="datetime1">
              <a:rPr lang="ko-KR" altLang="en-US" smtClean="0"/>
              <a:t>2018. 7. 31.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00529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44770-A14D-6941-A904-58BC2931730E}" type="datetime1">
              <a:rPr lang="ko-KR" altLang="en-US" smtClean="0"/>
              <a:t>2018. 7. 31.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61714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DF2F99-AA6B-6247-914B-5F6E585CCF74}" type="datetime1">
              <a:rPr lang="ko-KR" altLang="en-US" smtClean="0"/>
              <a:t>2018. 7. 31.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64289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DC939-4D94-9049-B99C-915C87CD8943}" type="datetime1">
              <a:rPr lang="ko-KR" altLang="en-US" smtClean="0"/>
              <a:t>2018. 7. 31.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26673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BA6C5-3672-5C41-A2A3-675E6E21B724}" type="datetime1">
              <a:rPr lang="ko-KR" altLang="en-US" smtClean="0"/>
              <a:t>2018. 7. 31.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29423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61A0F-950E-D045-B518-F0C90A574A66}" type="datetime1">
              <a:rPr lang="ko-KR" altLang="en-US" smtClean="0"/>
              <a:t>2018. 7. 31.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64748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1B833-30BB-BD4A-AAEB-AEB4820343F5}" type="datetime1">
              <a:rPr lang="ko-KR" altLang="en-US" smtClean="0"/>
              <a:t>2018. 7. 31.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21804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0FACA-138F-0B49-86E8-6EFD6A6FD36E}" type="datetime1">
              <a:rPr lang="ko-KR" altLang="en-US" smtClean="0"/>
              <a:t>2018. 7. 31.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34486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D20DD-29E9-F643-8A57-5893DCB35680}" type="datetime1">
              <a:rPr lang="ko-KR" altLang="en-US" smtClean="0"/>
              <a:t>2018. 7. 31.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2120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A6339-3440-B046-B02E-1540F78394BD}" type="datetime1">
              <a:rPr lang="ko-KR" altLang="en-US" smtClean="0"/>
              <a:t>2018. 7. 31.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92106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044E2-E6DA-C246-B020-23F7EAFA2E4E}" type="datetime1">
              <a:rPr lang="ko-KR" altLang="en-US" smtClean="0"/>
              <a:t>2018. 7. 31.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72936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8FF9CF-F15B-A142-A635-C5F74D42CE0E}" type="datetime1">
              <a:rPr lang="ko-KR" altLang="en-US" smtClean="0"/>
              <a:t>2018. 7. 31.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E8D238-1282-4047-ADCD-348209F75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20377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tiff"/><Relationship Id="rId5" Type="http://schemas.openxmlformats.org/officeDocument/2006/relationships/image" Target="../media/image13.tiff"/><Relationship Id="rId4" Type="http://schemas.openxmlformats.org/officeDocument/2006/relationships/image" Target="../media/image12.tif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tiff"/><Relationship Id="rId13" Type="http://schemas.openxmlformats.org/officeDocument/2006/relationships/image" Target="../media/image20.tiff"/><Relationship Id="rId3" Type="http://schemas.openxmlformats.org/officeDocument/2006/relationships/hyperlink" Target="https://github.com/sunghochin/TartanAdventure" TargetMode="External"/><Relationship Id="rId7" Type="http://schemas.openxmlformats.org/officeDocument/2006/relationships/image" Target="../media/image9.png"/><Relationship Id="rId12" Type="http://schemas.openxmlformats.org/officeDocument/2006/relationships/image" Target="../media/image19.tiff"/><Relationship Id="rId2" Type="http://schemas.openxmlformats.org/officeDocument/2006/relationships/hyperlink" Target="NUL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det-bts.atlassian.net/secure/RapidBoard.jspa?projectKey=SDET&amp;rapidView=1" TargetMode="External"/><Relationship Id="rId11" Type="http://schemas.openxmlformats.org/officeDocument/2006/relationships/image" Target="../media/image18.tiff"/><Relationship Id="rId5" Type="http://schemas.openxmlformats.org/officeDocument/2006/relationships/hyperlink" Target="https://sdet-bts.atlassian.net/wiki/spaces/SDET/overview" TargetMode="External"/><Relationship Id="rId10" Type="http://schemas.openxmlformats.org/officeDocument/2006/relationships/image" Target="../media/image17.tiff"/><Relationship Id="rId4" Type="http://schemas.openxmlformats.org/officeDocument/2006/relationships/hyperlink" Target="NULL" TargetMode="External"/><Relationship Id="rId9" Type="http://schemas.openxmlformats.org/officeDocument/2006/relationships/image" Target="../media/image16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gif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9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tiff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08326906-BADA-D546-B5EB-0B3FD0E337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9812" y="1174153"/>
            <a:ext cx="3744416" cy="2090789"/>
          </a:xfrm>
          <a:prstGeom prst="rect">
            <a:avLst/>
          </a:prstGeom>
        </p:spPr>
      </p:pic>
      <p:sp>
        <p:nvSpPr>
          <p:cNvPr id="7" name="AutoShape 2" descr="https://sdet-bts.atlassian.net/wiki/download/thumbnails/196610/IMG-7052.JPG?version=1&amp;modificationDate=1531539508835&amp;cacheVersion=1&amp;api=v2&amp;width=100">
            <a:extLst>
              <a:ext uri="{FF2B5EF4-FFF2-40B4-BE49-F238E27FC236}">
                <a16:creationId xmlns:a16="http://schemas.microsoft.com/office/drawing/2014/main" id="{3E3EB99E-BC9F-8649-BC00-DD719F02A21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-6338888"/>
            <a:ext cx="1270000" cy="1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" name="AutoShape 3" descr="https://sdet-bts.atlassian.net/wiki/download/thumbnails/196610/IMG-7056.JPG?version=1&amp;modificationDate=1531539497859&amp;cacheVersion=1&amp;api=v2&amp;width=100">
            <a:extLst>
              <a:ext uri="{FF2B5EF4-FFF2-40B4-BE49-F238E27FC236}">
                <a16:creationId xmlns:a16="http://schemas.microsoft.com/office/drawing/2014/main" id="{3DDF5B4F-EB0C-8645-B31C-EB08F27A637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-3625850"/>
            <a:ext cx="1270000" cy="1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46B8AF-E701-F948-80F0-187808BB4ED5}"/>
              </a:ext>
            </a:extLst>
          </p:cNvPr>
          <p:cNvSpPr txBox="1"/>
          <p:nvPr/>
        </p:nvSpPr>
        <p:spPr>
          <a:xfrm>
            <a:off x="1547664" y="3789040"/>
            <a:ext cx="640871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600" b="1" i="1" dirty="0"/>
              <a:t>- Final Presentation - </a:t>
            </a:r>
            <a:endParaRPr kumimoji="1" lang="ko-KR" altLang="en-US" sz="2600" b="1" i="1" dirty="0"/>
          </a:p>
        </p:txBody>
      </p:sp>
    </p:spTree>
    <p:extLst>
      <p:ext uri="{BB962C8B-B14F-4D97-AF65-F5344CB8AC3E}">
        <p14:creationId xmlns:p14="http://schemas.microsoft.com/office/powerpoint/2010/main" val="40820869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10</a:t>
            </a:fld>
            <a:endParaRPr lang="ko-KR" altLang="en-US" sz="1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64807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FF0000"/>
                </a:solidFill>
              </a:rPr>
              <a:t>Project Results - </a:t>
            </a:r>
            <a:r>
              <a:rPr lang="en-US" altLang="ko-KR" sz="2400" b="1" dirty="0"/>
              <a:t>Defect Categorization</a:t>
            </a:r>
            <a:endParaRPr lang="ko-KR" altLang="en-US" sz="2400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422B3A7-E8B0-CB4F-BD91-32C16939BC2D}"/>
              </a:ext>
            </a:extLst>
          </p:cNvPr>
          <p:cNvSpPr txBox="1"/>
          <p:nvPr/>
        </p:nvSpPr>
        <p:spPr>
          <a:xfrm>
            <a:off x="6444471" y="2987166"/>
            <a:ext cx="34853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rgbClr val="FF0000"/>
                </a:solidFill>
              </a:rPr>
              <a:t>-</a:t>
            </a:r>
            <a:r>
              <a:rPr kumimoji="1" lang="ko-KR" altLang="en-US" dirty="0">
                <a:solidFill>
                  <a:srgbClr val="FF0000"/>
                </a:solidFill>
              </a:rPr>
              <a:t> 단계별</a:t>
            </a:r>
            <a:r>
              <a:rPr kumimoji="1" lang="en-US" altLang="ko-KR" dirty="0">
                <a:solidFill>
                  <a:srgbClr val="FF0000"/>
                </a:solidFill>
              </a:rPr>
              <a:t>-severity </a:t>
            </a:r>
            <a:r>
              <a:rPr kumimoji="1" lang="ko-KR" altLang="en-US" dirty="0">
                <a:solidFill>
                  <a:srgbClr val="FF0000"/>
                </a:solidFill>
              </a:rPr>
              <a:t>데이터 합치기</a:t>
            </a:r>
            <a:endParaRPr kumimoji="1" lang="en-US" altLang="ko-KR" dirty="0">
              <a:solidFill>
                <a:srgbClr val="FF0000"/>
              </a:solidFill>
            </a:endParaRPr>
          </a:p>
          <a:p>
            <a:r>
              <a:rPr kumimoji="1" lang="en-US" altLang="ko-KR" dirty="0">
                <a:solidFill>
                  <a:srgbClr val="FF0000"/>
                </a:solidFill>
              </a:rPr>
              <a:t>-</a:t>
            </a:r>
            <a:r>
              <a:rPr kumimoji="1" lang="ko-KR" altLang="en-US" dirty="0">
                <a:solidFill>
                  <a:srgbClr val="FF0000"/>
                </a:solidFill>
              </a:rPr>
              <a:t> 단계별 </a:t>
            </a:r>
            <a:r>
              <a:rPr kumimoji="1" lang="en-US" altLang="ko-KR" dirty="0">
                <a:solidFill>
                  <a:srgbClr val="FF0000"/>
                </a:solidFill>
              </a:rPr>
              <a:t>effort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569E8B6-0814-8A48-9A51-13FA1D710554}"/>
              </a:ext>
            </a:extLst>
          </p:cNvPr>
          <p:cNvSpPr txBox="1"/>
          <p:nvPr/>
        </p:nvSpPr>
        <p:spPr>
          <a:xfrm>
            <a:off x="6876256" y="250419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rgbClr val="FF0000"/>
                </a:solidFill>
              </a:rPr>
              <a:t>이</a:t>
            </a:r>
            <a:r>
              <a:rPr kumimoji="1" lang="en-US" altLang="ko-KR" dirty="0">
                <a:solidFill>
                  <a:srgbClr val="FF0000"/>
                </a:solidFill>
              </a:rPr>
              <a:t>C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67544" y="5229200"/>
            <a:ext cx="51845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Method / Tool with Severity</a:t>
            </a:r>
          </a:p>
          <a:p>
            <a:endParaRPr lang="ko-KR" altLang="en-US" dirty="0"/>
          </a:p>
        </p:txBody>
      </p:sp>
      <p:graphicFrame>
        <p:nvGraphicFramePr>
          <p:cNvPr id="12" name="차트 11"/>
          <p:cNvGraphicFramePr>
            <a:graphicFrameLocks/>
          </p:cNvGraphicFramePr>
          <p:nvPr>
            <p:extLst/>
          </p:nvPr>
        </p:nvGraphicFramePr>
        <p:xfrm>
          <a:off x="971600" y="1124744"/>
          <a:ext cx="6466028" cy="33843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8" name="직사각형 17"/>
          <p:cNvSpPr/>
          <p:nvPr/>
        </p:nvSpPr>
        <p:spPr>
          <a:xfrm rot="20130486">
            <a:off x="5861307" y="1522663"/>
            <a:ext cx="2142544" cy="432048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Not Actual Data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A3F71E-6209-2E46-B362-99AAD0BA4207}"/>
              </a:ext>
            </a:extLst>
          </p:cNvPr>
          <p:cNvSpPr txBox="1"/>
          <p:nvPr/>
        </p:nvSpPr>
        <p:spPr>
          <a:xfrm>
            <a:off x="4756654" y="5661248"/>
            <a:ext cx="32403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b="1" dirty="0">
                <a:solidFill>
                  <a:srgbClr val="0070C0"/>
                </a:solidFill>
              </a:rPr>
              <a:t>Lesson learn </a:t>
            </a:r>
            <a:r>
              <a:rPr kumimoji="1" lang="ko-KR" altLang="en-US" sz="1600" b="1" dirty="0">
                <a:solidFill>
                  <a:srgbClr val="0070C0"/>
                </a:solidFill>
              </a:rPr>
              <a:t>추가</a:t>
            </a:r>
            <a:endParaRPr kumimoji="1" lang="en-US" altLang="ko-KR" sz="1600" b="1" dirty="0">
              <a:solidFill>
                <a:srgbClr val="0070C0"/>
              </a:solidFill>
            </a:endParaRPr>
          </a:p>
          <a:p>
            <a:r>
              <a:rPr kumimoji="1" lang="en-US" altLang="ko-KR" sz="1600" b="1" dirty="0">
                <a:solidFill>
                  <a:srgbClr val="0070C0"/>
                </a:solidFill>
              </a:rPr>
              <a:t>Defect </a:t>
            </a:r>
            <a:r>
              <a:rPr kumimoji="1" lang="ko-KR" altLang="en-US" sz="1600" b="1" dirty="0">
                <a:solidFill>
                  <a:srgbClr val="0070C0"/>
                </a:solidFill>
              </a:rPr>
              <a:t>찾는 효율</a:t>
            </a:r>
            <a:endParaRPr kumimoji="1" lang="en-US" altLang="ko-KR" sz="16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91818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>
                <a:latin typeface="Arial" panose="020B0604020202020204" pitchFamily="34" charset="0"/>
                <a:cs typeface="Arial" panose="020B0604020202020204" pitchFamily="34" charset="0"/>
              </a:rPr>
              <a:t>11</a:t>
            </a:fld>
            <a:endParaRPr lang="ko-KR" alt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256071" y="836712"/>
            <a:ext cx="8496944" cy="57400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Goal 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동적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테스팅보다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적은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effort 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으로 결함 발견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CI 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환경에 툴을 포함시켜 수시로 결함 분석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ts val="2400"/>
              </a:lnSpc>
              <a:buFont typeface="Arial" panose="020B0604020202020204" pitchFamily="34" charset="0"/>
              <a:buChar char="•"/>
            </a:pPr>
            <a:endParaRPr lang="en-US" altLang="ko-KR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Resource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~~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Outputs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number of Defects : 110 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ts val="2400"/>
              </a:lnSpc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Lessons Learned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~~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92836"/>
            <a:ext cx="57606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Quality activities – Static analysis (To be added)</a:t>
            </a:r>
            <a:endParaRPr lang="ko-KR" altLang="en-US" sz="24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927272F-6365-114D-9B9E-4F20CB2C3149}"/>
              </a:ext>
            </a:extLst>
          </p:cNvPr>
          <p:cNvSpPr txBox="1"/>
          <p:nvPr/>
        </p:nvSpPr>
        <p:spPr>
          <a:xfrm>
            <a:off x="6211910" y="2708920"/>
            <a:ext cx="336342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rgbClr val="FF0000"/>
                </a:solidFill>
              </a:rPr>
              <a:t>관련 내용 추가</a:t>
            </a:r>
            <a:endParaRPr kumimoji="1" lang="en-US" altLang="ko-KR" dirty="0">
              <a:solidFill>
                <a:srgbClr val="FF0000"/>
              </a:solidFill>
            </a:endParaRPr>
          </a:p>
          <a:p>
            <a:r>
              <a:rPr kumimoji="1" lang="en-US" altLang="ko-KR" dirty="0">
                <a:solidFill>
                  <a:srgbClr val="FF0000"/>
                </a:solidFill>
              </a:rPr>
              <a:t>False alarm </a:t>
            </a:r>
            <a:r>
              <a:rPr kumimoji="1" lang="ko-KR" altLang="en-US" dirty="0">
                <a:solidFill>
                  <a:srgbClr val="FF0000"/>
                </a:solidFill>
              </a:rPr>
              <a:t>분석</a:t>
            </a:r>
            <a:endParaRPr kumimoji="1" lang="en-US" altLang="ko-KR" dirty="0">
              <a:solidFill>
                <a:srgbClr val="FF0000"/>
              </a:solidFill>
            </a:endParaRPr>
          </a:p>
          <a:p>
            <a:r>
              <a:rPr kumimoji="1" lang="ko-KR" altLang="en-US" dirty="0">
                <a:solidFill>
                  <a:srgbClr val="FF0000"/>
                </a:solidFill>
              </a:rPr>
              <a:t>정적 분석 툴에 대한 특성 비교</a:t>
            </a:r>
            <a:endParaRPr kumimoji="1" lang="en-US" altLang="ko-KR" dirty="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920D680-1796-3448-A91D-A96402D8429D}"/>
              </a:ext>
            </a:extLst>
          </p:cNvPr>
          <p:cNvSpPr txBox="1"/>
          <p:nvPr/>
        </p:nvSpPr>
        <p:spPr>
          <a:xfrm>
            <a:off x="6876256" y="250419"/>
            <a:ext cx="540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rgbClr val="FF0000"/>
                </a:solidFill>
              </a:rPr>
              <a:t>양</a:t>
            </a:r>
            <a:r>
              <a:rPr kumimoji="1" lang="en-US" altLang="ko-KR" dirty="0">
                <a:solidFill>
                  <a:srgbClr val="FF0000"/>
                </a:solidFill>
              </a:rPr>
              <a:t>S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A3F71E-6209-2E46-B362-99AAD0BA4207}"/>
              </a:ext>
            </a:extLst>
          </p:cNvPr>
          <p:cNvSpPr txBox="1"/>
          <p:nvPr/>
        </p:nvSpPr>
        <p:spPr>
          <a:xfrm>
            <a:off x="2123728" y="3706728"/>
            <a:ext cx="40684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b="1" dirty="0" err="1">
                <a:solidFill>
                  <a:srgbClr val="0070C0"/>
                </a:solidFill>
              </a:rPr>
              <a:t>Pmd</a:t>
            </a:r>
            <a:r>
              <a:rPr kumimoji="1" lang="en-US" altLang="ko-KR" sz="1600" b="1" dirty="0">
                <a:solidFill>
                  <a:srgbClr val="0070C0"/>
                </a:solidFill>
              </a:rPr>
              <a:t> </a:t>
            </a:r>
            <a:r>
              <a:rPr kumimoji="1" lang="ko-KR" altLang="en-US" sz="1600" b="1" dirty="0">
                <a:solidFill>
                  <a:srgbClr val="0070C0"/>
                </a:solidFill>
              </a:rPr>
              <a:t>현재 버전 돌려서 </a:t>
            </a:r>
            <a:r>
              <a:rPr kumimoji="1" lang="en-US" altLang="ko-KR" sz="1600" b="1" dirty="0">
                <a:solidFill>
                  <a:srgbClr val="0070C0"/>
                </a:solidFill>
              </a:rPr>
              <a:t>sonar </a:t>
            </a:r>
            <a:r>
              <a:rPr kumimoji="1" lang="ko-KR" altLang="en-US" sz="1600" b="1" dirty="0">
                <a:solidFill>
                  <a:srgbClr val="0070C0"/>
                </a:solidFill>
              </a:rPr>
              <a:t>랑 비교</a:t>
            </a:r>
            <a:endParaRPr kumimoji="1" lang="en-US" altLang="ko-KR" sz="1600" b="1" dirty="0">
              <a:solidFill>
                <a:srgbClr val="0070C0"/>
              </a:solidFill>
            </a:endParaRPr>
          </a:p>
          <a:p>
            <a:r>
              <a:rPr kumimoji="1" lang="en-US" altLang="ko-KR" sz="1600" b="1" dirty="0">
                <a:solidFill>
                  <a:srgbClr val="0070C0"/>
                </a:solidFill>
              </a:rPr>
              <a:t>False alarm </a:t>
            </a:r>
            <a:r>
              <a:rPr kumimoji="1" lang="ko-KR" altLang="en-US" sz="1600" b="1" dirty="0">
                <a:solidFill>
                  <a:srgbClr val="0070C0"/>
                </a:solidFill>
              </a:rPr>
              <a:t>개수 </a:t>
            </a:r>
            <a:r>
              <a:rPr kumimoji="1" lang="en-US" altLang="ko-KR" sz="1600" b="1" dirty="0">
                <a:solidFill>
                  <a:srgbClr val="0070C0"/>
                </a:solidFill>
              </a:rPr>
              <a:t>- print</a:t>
            </a:r>
          </a:p>
        </p:txBody>
      </p:sp>
    </p:spTree>
    <p:extLst>
      <p:ext uri="{BB962C8B-B14F-4D97-AF65-F5344CB8AC3E}">
        <p14:creationId xmlns:p14="http://schemas.microsoft.com/office/powerpoint/2010/main" val="3324381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>
                <a:latin typeface="Arial" panose="020B0604020202020204" pitchFamily="34" charset="0"/>
                <a:cs typeface="Arial" panose="020B0604020202020204" pitchFamily="34" charset="0"/>
              </a:rPr>
              <a:t>12</a:t>
            </a:fld>
            <a:endParaRPr lang="ko-KR" alt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256071" y="836712"/>
            <a:ext cx="8496944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Goal 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Understanding system of Tartan Adventure.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checking correspondence between Spec. and Code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detecting Code defect</a:t>
            </a:r>
          </a:p>
          <a:p>
            <a:pPr marL="342900" indent="-34290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Resource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Planned Effort: (6/21 ~ 26) 50h (2h * 5days * 5 members)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Actual Effort : 36.5h</a:t>
            </a:r>
            <a:endParaRPr lang="en-US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Outputs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number of Defects : 21 </a:t>
            </a:r>
          </a:p>
          <a:p>
            <a:pPr lvl="1">
              <a:lnSpc>
                <a:spcPts val="2400"/>
              </a:lnSpc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ts val="2400"/>
              </a:lnSpc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ts val="2400"/>
              </a:lnSpc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ts val="2400"/>
              </a:lnSpc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ts val="2400"/>
              </a:lnSpc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Lessons Learned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Vague requirements made code review hard.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Code review is one of good way to understanding System.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5760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Quality activities - Code Review 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45611AC-D10C-294F-B9EF-870930A0DFF1}"/>
              </a:ext>
            </a:extLst>
          </p:cNvPr>
          <p:cNvSpPr txBox="1"/>
          <p:nvPr/>
        </p:nvSpPr>
        <p:spPr>
          <a:xfrm>
            <a:off x="6876256" y="250419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rgbClr val="FF0000"/>
                </a:solidFill>
              </a:rPr>
              <a:t>유</a:t>
            </a:r>
            <a:r>
              <a:rPr kumimoji="1" lang="en-US" altLang="ko-KR" dirty="0">
                <a:solidFill>
                  <a:srgbClr val="FF0000"/>
                </a:solidFill>
              </a:rPr>
              <a:t>C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  <p:graphicFrame>
        <p:nvGraphicFramePr>
          <p:cNvPr id="13" name="차트 12"/>
          <p:cNvGraphicFramePr>
            <a:graphicFrameLocks/>
          </p:cNvGraphicFramePr>
          <p:nvPr>
            <p:extLst/>
          </p:nvPr>
        </p:nvGraphicFramePr>
        <p:xfrm>
          <a:off x="4114800" y="2636912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4927272F-6365-114D-9B9E-4F20CB2C3149}"/>
              </a:ext>
            </a:extLst>
          </p:cNvPr>
          <p:cNvSpPr txBox="1"/>
          <p:nvPr/>
        </p:nvSpPr>
        <p:spPr>
          <a:xfrm>
            <a:off x="5658622" y="842607"/>
            <a:ext cx="28195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kumimoji="1" lang="ko-KR" altLang="en-US" dirty="0">
                <a:solidFill>
                  <a:srgbClr val="FF0000"/>
                </a:solidFill>
              </a:rPr>
              <a:t>숫자 현행화</a:t>
            </a:r>
            <a:endParaRPr kumimoji="1" lang="en-US" altLang="ko-KR" dirty="0">
              <a:solidFill>
                <a:srgbClr val="FF0000"/>
              </a:solidFill>
            </a:endParaRPr>
          </a:p>
          <a:p>
            <a:pPr marL="285750" indent="-285750">
              <a:buFontTx/>
              <a:buChar char="-"/>
            </a:pPr>
            <a:r>
              <a:rPr kumimoji="1" lang="en-US" altLang="ko-KR" dirty="0">
                <a:solidFill>
                  <a:srgbClr val="FF0000"/>
                </a:solidFill>
              </a:rPr>
              <a:t>Lesson &amp; learned.</a:t>
            </a:r>
            <a:r>
              <a:rPr kumimoji="1" lang="ko-KR" altLang="en-US" dirty="0">
                <a:solidFill>
                  <a:srgbClr val="FF0000"/>
                </a:solidFill>
              </a:rPr>
              <a:t>수정</a:t>
            </a:r>
            <a:endParaRPr kumimoji="1" lang="en-US" altLang="ko-KR" dirty="0">
              <a:solidFill>
                <a:srgbClr val="FF0000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-14238" y="2420888"/>
            <a:ext cx="7250533" cy="5760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A3F71E-6209-2E46-B362-99AAD0BA4207}"/>
              </a:ext>
            </a:extLst>
          </p:cNvPr>
          <p:cNvSpPr txBox="1"/>
          <p:nvPr/>
        </p:nvSpPr>
        <p:spPr>
          <a:xfrm>
            <a:off x="5403402" y="1700808"/>
            <a:ext cx="40684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b="1">
                <a:solidFill>
                  <a:srgbClr val="0070C0"/>
                </a:solidFill>
              </a:rPr>
              <a:t>표 교체</a:t>
            </a:r>
            <a:endParaRPr kumimoji="1" lang="en-US" altLang="ko-KR" sz="16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6695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>
                <a:latin typeface="Arial" panose="020B0604020202020204" pitchFamily="34" charset="0"/>
                <a:cs typeface="Arial" panose="020B0604020202020204" pitchFamily="34" charset="0"/>
              </a:rPr>
              <a:t>13</a:t>
            </a:fld>
            <a:endParaRPr lang="ko-KR" alt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256071" y="836712"/>
            <a:ext cx="8496944" cy="5976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Goal</a:t>
            </a:r>
          </a:p>
          <a:p>
            <a:pPr marL="742950" lvl="1" indent="-28575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Improving Testability </a:t>
            </a:r>
          </a:p>
          <a:p>
            <a:pPr marL="742950" lvl="1" indent="-28575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Improving Code smells in SonarQube (by 1day debt)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Resource</a:t>
            </a:r>
          </a:p>
          <a:p>
            <a:pPr marL="742950" lvl="1" indent="-28575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Planned Effort: (7/9 ~ 13) 50h (2h * 5days * all members)</a:t>
            </a:r>
          </a:p>
          <a:p>
            <a:pPr marL="742950" lvl="1" indent="-28575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Actual Effort : 31h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Outputs</a:t>
            </a:r>
          </a:p>
          <a:p>
            <a:pPr marL="742950" lvl="1" indent="-28575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Refactoring status : number of refactoring items (69) (ref. appendix.1)</a:t>
            </a:r>
          </a:p>
          <a:p>
            <a:pPr marL="742950" lvl="1" indent="-28575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SonarQube trend: (ref. appendix.2)</a:t>
            </a:r>
          </a:p>
          <a:p>
            <a:pPr marL="742950" lvl="1" indent="-285750">
              <a:lnSpc>
                <a:spcPct val="130000"/>
              </a:lnSpc>
              <a:buFont typeface="Wingdings" pitchFamily="2" charset="2"/>
              <a:buChar char="ü"/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Lessons Learned</a:t>
            </a:r>
          </a:p>
          <a:p>
            <a:pPr marL="742950" lvl="1" indent="-28575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Refactoring is indispensable for Testability </a:t>
            </a:r>
          </a:p>
          <a:p>
            <a:pPr marL="742950" lvl="1" indent="-28575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Monitoring method for Field Status is needed to know changed status. </a:t>
            </a:r>
          </a:p>
          <a:p>
            <a:pPr lvl="1">
              <a:lnSpc>
                <a:spcPct val="130000"/>
              </a:lnSpc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   - For this, We discussed for changing private fields to public fields</a:t>
            </a:r>
          </a:p>
          <a:p>
            <a:pPr lvl="1">
              <a:lnSpc>
                <a:spcPct val="130000"/>
              </a:lnSpc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   - Finally, we added getter &amp; setter methods.</a:t>
            </a:r>
          </a:p>
          <a:p>
            <a:pPr marL="742950" lvl="1" indent="-28575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Method should return about that’s result of procedure.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65527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Quality activities - Refactoring &amp; Re-Work </a:t>
            </a:r>
            <a:r>
              <a:rPr lang="en-US" altLang="ko-KR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(To be edited)</a:t>
            </a:r>
            <a:endParaRPr lang="ko-KR" altLang="en-US" sz="24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1BD5CA3-8DBA-D944-9D7F-945E149562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9912" y="4221088"/>
            <a:ext cx="5164203" cy="79208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FCC423D-58A8-AB47-B789-6AE3D6A3EA20}"/>
              </a:ext>
            </a:extLst>
          </p:cNvPr>
          <p:cNvSpPr txBox="1"/>
          <p:nvPr/>
        </p:nvSpPr>
        <p:spPr>
          <a:xfrm>
            <a:off x="2287636" y="775183"/>
            <a:ext cx="6856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rgbClr val="FF0000"/>
                </a:solidFill>
              </a:rPr>
              <a:t>-</a:t>
            </a:r>
            <a:r>
              <a:rPr kumimoji="1" lang="ko-KR" altLang="en-US" dirty="0">
                <a:solidFill>
                  <a:srgbClr val="FF0000"/>
                </a:solidFill>
              </a:rPr>
              <a:t> 결과물을 선명하게 나타낼 수 있는 그림 </a:t>
            </a:r>
            <a:r>
              <a:rPr kumimoji="1" lang="en-US" altLang="ko-KR" dirty="0">
                <a:solidFill>
                  <a:srgbClr val="FF0000"/>
                </a:solidFill>
              </a:rPr>
              <a:t>or </a:t>
            </a:r>
            <a:r>
              <a:rPr kumimoji="1" lang="ko-KR" altLang="en-US" dirty="0">
                <a:solidFill>
                  <a:srgbClr val="FF0000"/>
                </a:solidFill>
              </a:rPr>
              <a:t>지표 추가가 필요함</a:t>
            </a:r>
            <a:endParaRPr kumimoji="1" lang="en-US" altLang="ko-KR" dirty="0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0443A83-A78C-7D48-8E84-A4EF5E7C1D56}"/>
              </a:ext>
            </a:extLst>
          </p:cNvPr>
          <p:cNvSpPr txBox="1"/>
          <p:nvPr/>
        </p:nvSpPr>
        <p:spPr>
          <a:xfrm>
            <a:off x="6876256" y="250419"/>
            <a:ext cx="540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rgbClr val="FF0000"/>
                </a:solidFill>
              </a:rPr>
              <a:t>양</a:t>
            </a:r>
            <a:r>
              <a:rPr kumimoji="1" lang="en-US" altLang="ko-KR" dirty="0">
                <a:solidFill>
                  <a:srgbClr val="FF0000"/>
                </a:solidFill>
              </a:rPr>
              <a:t>S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A3F71E-6209-2E46-B362-99AAD0BA4207}"/>
              </a:ext>
            </a:extLst>
          </p:cNvPr>
          <p:cNvSpPr txBox="1"/>
          <p:nvPr/>
        </p:nvSpPr>
        <p:spPr>
          <a:xfrm>
            <a:off x="3378575" y="3068960"/>
            <a:ext cx="40684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b="1" dirty="0">
                <a:solidFill>
                  <a:srgbClr val="0070C0"/>
                </a:solidFill>
              </a:rPr>
              <a:t>Defect category (severity) </a:t>
            </a:r>
            <a:r>
              <a:rPr kumimoji="1" lang="ko-KR" altLang="en-US" sz="1600" b="1" dirty="0">
                <a:solidFill>
                  <a:srgbClr val="0070C0"/>
                </a:solidFill>
              </a:rPr>
              <a:t>추가</a:t>
            </a:r>
            <a:endParaRPr kumimoji="1" lang="en-US" altLang="ko-KR" sz="16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37173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14</a:t>
            </a:fld>
            <a:endParaRPr lang="ko-KR" altLang="en-US" sz="14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256071" y="836712"/>
            <a:ext cx="8496944" cy="57007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700" b="1" dirty="0">
                <a:latin typeface="Arial" panose="020B0604020202020204" pitchFamily="34" charset="0"/>
                <a:cs typeface="Arial" panose="020B0604020202020204" pitchFamily="34" charset="0"/>
              </a:rPr>
              <a:t>Goal : Satisfying code coverage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700" b="1" dirty="0">
                <a:latin typeface="Arial" panose="020B0604020202020204" pitchFamily="34" charset="0"/>
                <a:cs typeface="Arial" panose="020B0604020202020204" pitchFamily="34" charset="0"/>
              </a:rPr>
              <a:t>Completion criteria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700" dirty="0">
                <a:latin typeface="Arial" panose="020B0604020202020204" pitchFamily="34" charset="0"/>
                <a:cs typeface="Arial" panose="020B0604020202020204" pitchFamily="34" charset="0"/>
              </a:rPr>
              <a:t>90% statement coverage 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700" dirty="0">
                <a:latin typeface="Arial" panose="020B0604020202020204" pitchFamily="34" charset="0"/>
                <a:cs typeface="Arial" panose="020B0604020202020204" pitchFamily="34" charset="0"/>
              </a:rPr>
              <a:t>80% branch coverage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700" b="1" dirty="0">
                <a:latin typeface="Arial" panose="020B0604020202020204" pitchFamily="34" charset="0"/>
                <a:cs typeface="Arial" panose="020B0604020202020204" pitchFamily="34" charset="0"/>
              </a:rPr>
              <a:t>Resource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700" dirty="0">
                <a:latin typeface="Arial" panose="020B0604020202020204" pitchFamily="34" charset="0"/>
                <a:cs typeface="Arial" panose="020B0604020202020204" pitchFamily="34" charset="0"/>
              </a:rPr>
              <a:t>Planned Effort : 45h (7/16~20, 3 hours a day, all members)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700" dirty="0">
                <a:latin typeface="Arial" panose="020B0604020202020204" pitchFamily="34" charset="0"/>
                <a:cs typeface="Arial" panose="020B0604020202020204" pitchFamily="34" charset="0"/>
              </a:rPr>
              <a:t>Actual / estimated Effort :  64h/73h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700" b="1" dirty="0">
                <a:latin typeface="Arial" panose="020B0604020202020204" pitchFamily="34" charset="0"/>
                <a:cs typeface="Arial" panose="020B0604020202020204" pitchFamily="34" charset="0"/>
              </a:rPr>
              <a:t>Outputs (ref. appendix.4)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700" dirty="0">
                <a:latin typeface="Arial" panose="020B0604020202020204" pitchFamily="34" charset="0"/>
                <a:cs typeface="Arial" panose="020B0604020202020204" pitchFamily="34" charset="0"/>
              </a:rPr>
              <a:t>number of unit-test : 241  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700" dirty="0">
                <a:latin typeface="Arial" panose="020B0604020202020204" pitchFamily="34" charset="0"/>
                <a:cs typeface="Arial" panose="020B0604020202020204" pitchFamily="34" charset="0"/>
              </a:rPr>
              <a:t>coverage : statement coverage : </a:t>
            </a:r>
            <a:r>
              <a:rPr lang="en-US" altLang="ko-KR" sz="1700" b="1" dirty="0">
                <a:latin typeface="Arial" panose="020B0604020202020204" pitchFamily="34" charset="0"/>
                <a:cs typeface="Arial" panose="020B0604020202020204" pitchFamily="34" charset="0"/>
              </a:rPr>
              <a:t>88%</a:t>
            </a:r>
            <a:r>
              <a:rPr lang="en-US" altLang="ko-KR" sz="1700" dirty="0">
                <a:latin typeface="Arial" panose="020B0604020202020204" pitchFamily="34" charset="0"/>
                <a:cs typeface="Arial" panose="020B0604020202020204" pitchFamily="34" charset="0"/>
              </a:rPr>
              <a:t>, branch coverage : </a:t>
            </a:r>
            <a:r>
              <a:rPr lang="en-US" altLang="ko-KR" sz="1700" b="1" dirty="0">
                <a:latin typeface="Arial" panose="020B0604020202020204" pitchFamily="34" charset="0"/>
                <a:cs typeface="Arial" panose="020B0604020202020204" pitchFamily="34" charset="0"/>
              </a:rPr>
              <a:t>85% 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700" dirty="0">
                <a:latin typeface="Arial" panose="020B0604020202020204" pitchFamily="34" charset="0"/>
                <a:cs typeface="Arial" panose="020B0604020202020204" pitchFamily="34" charset="0"/>
              </a:rPr>
              <a:t>Defect list : 4 (SDET-47, SDET-48, SDET-51, SDET-54)</a:t>
            </a:r>
            <a:endParaRPr lang="en-US" altLang="ko-KR" sz="17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Lessons Learned  </a:t>
            </a:r>
            <a:endParaRPr lang="en-US" altLang="ko-KR" sz="17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700" dirty="0">
                <a:latin typeface="Arial" panose="020B0604020202020204" pitchFamily="34" charset="0"/>
                <a:cs typeface="Arial" panose="020B0604020202020204" pitchFamily="34" charset="0"/>
              </a:rPr>
              <a:t>Should simple code   be included in the Unit test?  </a:t>
            </a:r>
          </a:p>
          <a:p>
            <a:pPr lvl="1">
              <a:lnSpc>
                <a:spcPct val="150000"/>
              </a:lnSpc>
            </a:pPr>
            <a:r>
              <a:rPr lang="en-US" altLang="ko-KR" sz="17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    Our team's decision: don’t include</a:t>
            </a:r>
            <a:endParaRPr lang="en-US" altLang="ko-KR" sz="1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700" dirty="0">
                <a:latin typeface="Arial" panose="020B0604020202020204" pitchFamily="34" charset="0"/>
                <a:cs typeface="Arial" panose="020B0604020202020204" pitchFamily="34" charset="0"/>
              </a:rPr>
              <a:t>To effectively write the Unit test, we need a detailed specification.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7560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Quality activity – Unit test </a:t>
            </a:r>
            <a:r>
              <a:rPr lang="en-US" altLang="ko-KR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(To be edited)</a:t>
            </a:r>
            <a:endParaRPr lang="ko-KR" altLang="en-US" sz="24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263" y="6554936"/>
            <a:ext cx="82763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1) methods without conditional statements, getter/setter methods </a:t>
            </a:r>
            <a:endParaRPr lang="ko-KR" altLang="en-US" sz="14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945408" y="5394424"/>
            <a:ext cx="3600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1)</a:t>
            </a:r>
            <a:endParaRPr lang="ko-KR" altLang="en-US" sz="14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4B96113-F1CE-C54E-8286-99AD11747F54}"/>
              </a:ext>
            </a:extLst>
          </p:cNvPr>
          <p:cNvSpPr txBox="1"/>
          <p:nvPr/>
        </p:nvSpPr>
        <p:spPr>
          <a:xfrm>
            <a:off x="4076557" y="848040"/>
            <a:ext cx="413286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rgbClr val="FF0000"/>
                </a:solidFill>
              </a:rPr>
              <a:t>-</a:t>
            </a:r>
            <a:r>
              <a:rPr kumimoji="1" lang="ko-KR" altLang="en-US" dirty="0">
                <a:solidFill>
                  <a:srgbClr val="FF0000"/>
                </a:solidFill>
              </a:rPr>
              <a:t> </a:t>
            </a:r>
            <a:r>
              <a:rPr kumimoji="1" lang="en-US" altLang="ko-KR" dirty="0">
                <a:solidFill>
                  <a:srgbClr val="FF0000"/>
                </a:solidFill>
              </a:rPr>
              <a:t>Goal </a:t>
            </a:r>
            <a:r>
              <a:rPr kumimoji="1" lang="ko-KR" altLang="en-US" dirty="0">
                <a:solidFill>
                  <a:srgbClr val="FF0000"/>
                </a:solidFill>
              </a:rPr>
              <a:t>변경 </a:t>
            </a:r>
            <a:endParaRPr kumimoji="1" lang="en-US" altLang="ko-KR" dirty="0">
              <a:solidFill>
                <a:srgbClr val="FF0000"/>
              </a:solidFill>
            </a:endParaRPr>
          </a:p>
          <a:p>
            <a:r>
              <a:rPr kumimoji="1" lang="ko-KR" altLang="en-US" dirty="0">
                <a:solidFill>
                  <a:srgbClr val="FF0000"/>
                </a:solidFill>
              </a:rPr>
              <a:t>* </a:t>
            </a:r>
            <a:r>
              <a:rPr kumimoji="1" lang="en-US" altLang="ko-KR" dirty="0">
                <a:solidFill>
                  <a:srgbClr val="FF0000"/>
                </a:solidFill>
              </a:rPr>
              <a:t>unit </a:t>
            </a:r>
            <a:r>
              <a:rPr kumimoji="1" lang="ko-KR" altLang="en-US" dirty="0">
                <a:solidFill>
                  <a:srgbClr val="FF0000"/>
                </a:solidFill>
              </a:rPr>
              <a:t>단위의 </a:t>
            </a:r>
            <a:r>
              <a:rPr kumimoji="1" lang="ko-KR" altLang="en-US" dirty="0" err="1">
                <a:solidFill>
                  <a:srgbClr val="FF0000"/>
                </a:solidFill>
              </a:rPr>
              <a:t>기능확인</a:t>
            </a:r>
            <a:r>
              <a:rPr kumimoji="1" lang="ko-KR" altLang="en-US" dirty="0">
                <a:solidFill>
                  <a:srgbClr val="FF0000"/>
                </a:solidFill>
              </a:rPr>
              <a:t> 및 </a:t>
            </a:r>
            <a:r>
              <a:rPr kumimoji="1" lang="en-US" altLang="ko-KR" dirty="0">
                <a:solidFill>
                  <a:srgbClr val="FF0000"/>
                </a:solidFill>
              </a:rPr>
              <a:t>defect </a:t>
            </a:r>
            <a:r>
              <a:rPr kumimoji="1" lang="ko-KR" altLang="en-US" dirty="0">
                <a:solidFill>
                  <a:srgbClr val="FF0000"/>
                </a:solidFill>
              </a:rPr>
              <a:t>검출</a:t>
            </a:r>
            <a:endParaRPr kumimoji="1" lang="en-US" altLang="ko-KR" dirty="0">
              <a:solidFill>
                <a:srgbClr val="FF0000"/>
              </a:solidFill>
            </a:endParaRPr>
          </a:p>
          <a:p>
            <a:pPr marL="285750" indent="-285750">
              <a:buFontTx/>
              <a:buChar char="-"/>
            </a:pPr>
            <a:r>
              <a:rPr kumimoji="1" lang="en-US" altLang="ko-KR" dirty="0">
                <a:solidFill>
                  <a:srgbClr val="FF0000"/>
                </a:solidFill>
              </a:rPr>
              <a:t>Lesson &amp; learned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>
                <a:solidFill>
                  <a:srgbClr val="FF0000"/>
                </a:solidFill>
              </a:rPr>
              <a:t>Defect </a:t>
            </a:r>
            <a:r>
              <a:rPr kumimoji="1" lang="ko-KR" altLang="en-US" dirty="0">
                <a:solidFill>
                  <a:srgbClr val="FF0000"/>
                </a:solidFill>
              </a:rPr>
              <a:t>숫자가 적은 이유를 기술</a:t>
            </a:r>
            <a:endParaRPr kumimoji="1" lang="en-US" altLang="ko-KR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>
                <a:solidFill>
                  <a:srgbClr val="FF0000"/>
                </a:solidFill>
              </a:rPr>
              <a:t>Coverage </a:t>
            </a:r>
            <a:r>
              <a:rPr kumimoji="1" lang="ko-KR" altLang="en-US" dirty="0">
                <a:solidFill>
                  <a:srgbClr val="FF0000"/>
                </a:solidFill>
              </a:rPr>
              <a:t>결과 업데이트</a:t>
            </a:r>
            <a:endParaRPr kumimoji="1" lang="en-US" altLang="ko-KR" dirty="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2FEEE6-76AC-D04E-890A-817C08F5A02D}"/>
              </a:ext>
            </a:extLst>
          </p:cNvPr>
          <p:cNvSpPr txBox="1"/>
          <p:nvPr/>
        </p:nvSpPr>
        <p:spPr>
          <a:xfrm>
            <a:off x="6876256" y="250419"/>
            <a:ext cx="540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rgbClr val="FF0000"/>
                </a:solidFill>
              </a:rPr>
              <a:t>양</a:t>
            </a:r>
            <a:r>
              <a:rPr kumimoji="1" lang="en-US" altLang="ko-KR" dirty="0">
                <a:solidFill>
                  <a:srgbClr val="FF0000"/>
                </a:solidFill>
              </a:rPr>
              <a:t>S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6A3F71E-6209-2E46-B362-99AAD0BA4207}"/>
              </a:ext>
            </a:extLst>
          </p:cNvPr>
          <p:cNvSpPr txBox="1"/>
          <p:nvPr/>
        </p:nvSpPr>
        <p:spPr>
          <a:xfrm>
            <a:off x="3491880" y="3846659"/>
            <a:ext cx="40684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b="1" dirty="0">
                <a:solidFill>
                  <a:srgbClr val="0070C0"/>
                </a:solidFill>
              </a:rPr>
              <a:t>Defect category (severity) </a:t>
            </a:r>
            <a:r>
              <a:rPr kumimoji="1" lang="ko-KR" altLang="en-US" sz="1600" b="1" dirty="0">
                <a:solidFill>
                  <a:srgbClr val="0070C0"/>
                </a:solidFill>
              </a:rPr>
              <a:t>추가</a:t>
            </a:r>
            <a:endParaRPr kumimoji="1" lang="en-US" altLang="ko-KR" sz="1600" b="1" dirty="0">
              <a:solidFill>
                <a:srgbClr val="0070C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6A3F71E-6209-2E46-B362-99AAD0BA4207}"/>
              </a:ext>
            </a:extLst>
          </p:cNvPr>
          <p:cNvSpPr txBox="1"/>
          <p:nvPr/>
        </p:nvSpPr>
        <p:spPr>
          <a:xfrm>
            <a:off x="4497868" y="5702201"/>
            <a:ext cx="53307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b="1" dirty="0">
                <a:solidFill>
                  <a:srgbClr val="0070C0"/>
                </a:solidFill>
              </a:rPr>
              <a:t>요구사항 만족보다는 </a:t>
            </a:r>
            <a:r>
              <a:rPr kumimoji="1" lang="en-US" altLang="ko-KR" sz="1600" b="1" dirty="0">
                <a:solidFill>
                  <a:srgbClr val="0070C0"/>
                </a:solidFill>
              </a:rPr>
              <a:t>coverage </a:t>
            </a:r>
            <a:r>
              <a:rPr kumimoji="1" lang="ko-KR" altLang="en-US" sz="1600" b="1" dirty="0">
                <a:solidFill>
                  <a:srgbClr val="0070C0"/>
                </a:solidFill>
              </a:rPr>
              <a:t>위주로 </a:t>
            </a:r>
            <a:r>
              <a:rPr kumimoji="1" lang="ko-KR" altLang="en-US" sz="1600" b="1" dirty="0" err="1">
                <a:solidFill>
                  <a:srgbClr val="0070C0"/>
                </a:solidFill>
              </a:rPr>
              <a:t>진행하다보니</a:t>
            </a:r>
            <a:r>
              <a:rPr kumimoji="1" lang="ko-KR" altLang="en-US" sz="1600" b="1" dirty="0">
                <a:solidFill>
                  <a:srgbClr val="0070C0"/>
                </a:solidFill>
              </a:rPr>
              <a:t> </a:t>
            </a:r>
            <a:r>
              <a:rPr kumimoji="1" lang="en-US" altLang="ko-KR" sz="1600" b="1" dirty="0">
                <a:solidFill>
                  <a:srgbClr val="0070C0"/>
                </a:solidFill>
              </a:rPr>
              <a:t>defect </a:t>
            </a:r>
            <a:r>
              <a:rPr kumimoji="1" lang="ko-KR" altLang="en-US" sz="1600" b="1" dirty="0">
                <a:solidFill>
                  <a:srgbClr val="0070C0"/>
                </a:solidFill>
              </a:rPr>
              <a:t>이 적게 나옴  </a:t>
            </a:r>
            <a:endParaRPr kumimoji="1" lang="en-US" altLang="ko-KR" sz="16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49040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15</a:t>
            </a:fld>
            <a:endParaRPr lang="ko-KR" altLang="en-US" sz="14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302056" y="836712"/>
            <a:ext cx="8496944" cy="57261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700" b="1" dirty="0">
                <a:latin typeface="Arial" panose="020B0604020202020204" pitchFamily="34" charset="0"/>
                <a:cs typeface="Arial" panose="020B0604020202020204" pitchFamily="34" charset="0"/>
              </a:rPr>
              <a:t>Goal : Satisfying Mutation coverage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700" b="1" dirty="0">
                <a:latin typeface="Arial" panose="020B0604020202020204" pitchFamily="34" charset="0"/>
                <a:cs typeface="Arial" panose="020B0604020202020204" pitchFamily="34" charset="0"/>
              </a:rPr>
              <a:t>Goal Coverage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700" dirty="0">
                <a:latin typeface="Arial" panose="020B0604020202020204" pitchFamily="34" charset="0"/>
                <a:cs typeface="Arial" panose="020B0604020202020204" pitchFamily="34" charset="0"/>
              </a:rPr>
              <a:t>80% line coverage 80% mutation coverage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700" b="1" dirty="0">
                <a:latin typeface="Arial" panose="020B0604020202020204" pitchFamily="34" charset="0"/>
                <a:cs typeface="Arial" panose="020B0604020202020204" pitchFamily="34" charset="0"/>
              </a:rPr>
              <a:t>Resource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700" dirty="0">
                <a:latin typeface="Arial" panose="020B0604020202020204" pitchFamily="34" charset="0"/>
                <a:cs typeface="Arial" panose="020B0604020202020204" pitchFamily="34" charset="0"/>
              </a:rPr>
              <a:t>Planned Effort : 5h (7/23, 1 member, 5 hours)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700" dirty="0">
                <a:latin typeface="Arial" panose="020B0604020202020204" pitchFamily="34" charset="0"/>
                <a:cs typeface="Arial" panose="020B0604020202020204" pitchFamily="34" charset="0"/>
              </a:rPr>
              <a:t>Estimated Effort :  10h (7/23, 2 members, each 5hours)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700" dirty="0">
                <a:latin typeface="Arial" panose="020B0604020202020204" pitchFamily="34" charset="0"/>
                <a:cs typeface="Arial" panose="020B0604020202020204" pitchFamily="34" charset="0"/>
              </a:rPr>
              <a:t>Actual : 11h (7/23 , 2 members, 6hours + 5hours ) 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700" b="1" dirty="0">
                <a:latin typeface="Arial" panose="020B0604020202020204" pitchFamily="34" charset="0"/>
                <a:cs typeface="Arial" panose="020B0604020202020204" pitchFamily="34" charset="0"/>
              </a:rPr>
              <a:t>Outputs (ref. appendix.5)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700" dirty="0">
                <a:latin typeface="Arial" panose="020B0604020202020204" pitchFamily="34" charset="0"/>
                <a:cs typeface="Arial" panose="020B0604020202020204" pitchFamily="34" charset="0"/>
              </a:rPr>
              <a:t>Mutation Test Result Report (PIT Summary)</a:t>
            </a:r>
            <a:endParaRPr lang="en-US" altLang="ko-KR" sz="17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Lessons Learned  </a:t>
            </a:r>
            <a:endParaRPr lang="en-US" altLang="ko-KR" sz="17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Improvement of Mutation coverage was not directly related to improvement of Unit Test defect detection. (actually, we could not find a bug in the actual program due to the test case change by the mutation test.)</a:t>
            </a:r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    Rather than increasing mutation coverage, it is important to selectively handle the remaining test case bugs provided by the PIT.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We could see that explicit unit test case implementation of the parts to be checked and the degree of stub processing affected the mutation coverage.</a:t>
            </a:r>
            <a:endParaRPr lang="en-US" altLang="ko-KR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7560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Quality activity – Mutation Test (added) </a:t>
            </a:r>
            <a:endParaRPr lang="ko-KR" altLang="en-US" sz="24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23D15EE-92DC-0C48-8648-2657CCC5B593}"/>
              </a:ext>
            </a:extLst>
          </p:cNvPr>
          <p:cNvSpPr txBox="1"/>
          <p:nvPr/>
        </p:nvSpPr>
        <p:spPr>
          <a:xfrm>
            <a:off x="6876256" y="250419"/>
            <a:ext cx="540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rgbClr val="FF0000"/>
                </a:solidFill>
              </a:rPr>
              <a:t>황</a:t>
            </a:r>
            <a:r>
              <a:rPr kumimoji="1" lang="en-US" altLang="ko-KR" dirty="0">
                <a:solidFill>
                  <a:srgbClr val="FF0000"/>
                </a:solidFill>
              </a:rPr>
              <a:t>S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5746" y="6504221"/>
            <a:ext cx="6547454" cy="3323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did mutation test before implement new feature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A3F71E-6209-2E46-B362-99AAD0BA4207}"/>
              </a:ext>
            </a:extLst>
          </p:cNvPr>
          <p:cNvSpPr txBox="1"/>
          <p:nvPr/>
        </p:nvSpPr>
        <p:spPr>
          <a:xfrm>
            <a:off x="5506548" y="3378464"/>
            <a:ext cx="38204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b="1" dirty="0">
                <a:solidFill>
                  <a:srgbClr val="0070C0"/>
                </a:solidFill>
              </a:rPr>
              <a:t>Lesson learn </a:t>
            </a:r>
            <a:r>
              <a:rPr kumimoji="1" lang="ko-KR" altLang="en-US" sz="1600" b="1" dirty="0">
                <a:solidFill>
                  <a:srgbClr val="0070C0"/>
                </a:solidFill>
              </a:rPr>
              <a:t>요약</a:t>
            </a:r>
            <a:endParaRPr kumimoji="1" lang="en-US" altLang="ko-KR" sz="1600" b="1" dirty="0">
              <a:solidFill>
                <a:srgbClr val="0070C0"/>
              </a:solidFill>
            </a:endParaRPr>
          </a:p>
          <a:p>
            <a:r>
              <a:rPr kumimoji="1" lang="ko-KR" altLang="en-US" sz="1600" b="1" dirty="0">
                <a:solidFill>
                  <a:srgbClr val="0070C0"/>
                </a:solidFill>
              </a:rPr>
              <a:t>우리는 효과가 없었지만</a:t>
            </a:r>
            <a:r>
              <a:rPr kumimoji="1" lang="en-US" altLang="ko-KR" sz="1600" b="1" dirty="0">
                <a:solidFill>
                  <a:srgbClr val="0070C0"/>
                </a:solidFill>
              </a:rPr>
              <a:t>..</a:t>
            </a:r>
          </a:p>
          <a:p>
            <a:r>
              <a:rPr kumimoji="1" lang="ko-KR" altLang="en-US" sz="1600" b="1" dirty="0">
                <a:solidFill>
                  <a:srgbClr val="0070C0"/>
                </a:solidFill>
              </a:rPr>
              <a:t>일반적으로 효과적으로 사용되는 곳 </a:t>
            </a:r>
            <a:endParaRPr kumimoji="1" lang="en-US" altLang="ko-KR" sz="16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42706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>
                <a:latin typeface="Arial" panose="020B0604020202020204" pitchFamily="34" charset="0"/>
                <a:cs typeface="Arial" panose="020B0604020202020204" pitchFamily="34" charset="0"/>
              </a:rPr>
              <a:t>16</a:t>
            </a:fld>
            <a:endParaRPr lang="ko-KR" alt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256071" y="836712"/>
            <a:ext cx="8496944" cy="5832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Goal 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: Merge the new features into one repository and verify that they are working properly.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Completion criteria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Test case result : 100% pass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Resource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Planned Effort : 45h (7/18~20, 2hours a day, all members) -&gt; 19h 30m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Actual Effort : 15h 40m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Outputs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Test case : 11 (ref. appendix.5 )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pass rate : : 100 %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Defect list : 1 (SDET-46) (appendix. 5)</a:t>
            </a:r>
            <a:endParaRPr lang="en-US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Lessons Learned  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In the tartan project, the modules are already integrated, should we do the integration test?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7488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Quality activity – Integration test</a:t>
            </a:r>
            <a:r>
              <a:rPr lang="ko-KR" altLang="en-US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(To be edited)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DBA57EB-F596-0F40-98BA-26FFE0909D0D}"/>
              </a:ext>
            </a:extLst>
          </p:cNvPr>
          <p:cNvSpPr txBox="1"/>
          <p:nvPr/>
        </p:nvSpPr>
        <p:spPr>
          <a:xfrm>
            <a:off x="3169712" y="3284984"/>
            <a:ext cx="55170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kumimoji="1" lang="en-US" altLang="ko-KR" dirty="0">
                <a:solidFill>
                  <a:srgbClr val="FF0000"/>
                </a:solidFill>
              </a:rPr>
              <a:t>New feature </a:t>
            </a:r>
            <a:r>
              <a:rPr kumimoji="1" lang="ko-KR" altLang="en-US" dirty="0">
                <a:solidFill>
                  <a:srgbClr val="FF0000"/>
                </a:solidFill>
              </a:rPr>
              <a:t>내용 위주로 재구성</a:t>
            </a:r>
            <a:endParaRPr kumimoji="1" lang="en-US" altLang="ko-KR" dirty="0">
              <a:solidFill>
                <a:srgbClr val="FF0000"/>
              </a:solidFill>
            </a:endParaRPr>
          </a:p>
          <a:p>
            <a:pPr marL="285750" indent="-285750">
              <a:buFontTx/>
              <a:buChar char="-"/>
            </a:pPr>
            <a:r>
              <a:rPr kumimoji="1" lang="ko-KR" altLang="en-US" dirty="0">
                <a:solidFill>
                  <a:srgbClr val="FF0000"/>
                </a:solidFill>
              </a:rPr>
              <a:t>기존 내용은 </a:t>
            </a:r>
            <a:r>
              <a:rPr kumimoji="1" lang="en-US" altLang="ko-KR" dirty="0">
                <a:solidFill>
                  <a:srgbClr val="FF0000"/>
                </a:solidFill>
              </a:rPr>
              <a:t>effort. </a:t>
            </a:r>
            <a:r>
              <a:rPr kumimoji="1" lang="ko-KR" altLang="en-US" dirty="0">
                <a:solidFill>
                  <a:srgbClr val="FF0000"/>
                </a:solidFill>
              </a:rPr>
              <a:t>관련된 데이터 위주로 재사용</a:t>
            </a:r>
            <a:endParaRPr kumimoji="1" lang="en-US" altLang="ko-KR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B2E287-0F97-0C49-84B9-63FCDC0A1D94}"/>
              </a:ext>
            </a:extLst>
          </p:cNvPr>
          <p:cNvSpPr txBox="1"/>
          <p:nvPr/>
        </p:nvSpPr>
        <p:spPr>
          <a:xfrm>
            <a:off x="7127811" y="250419"/>
            <a:ext cx="540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rgbClr val="FF0000"/>
                </a:solidFill>
              </a:rPr>
              <a:t>황</a:t>
            </a:r>
            <a:r>
              <a:rPr kumimoji="1" lang="en-US" altLang="ko-KR" dirty="0">
                <a:solidFill>
                  <a:srgbClr val="FF0000"/>
                </a:solidFill>
              </a:rPr>
              <a:t>S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6A3F71E-6209-2E46-B362-99AAD0BA4207}"/>
              </a:ext>
            </a:extLst>
          </p:cNvPr>
          <p:cNvSpPr txBox="1"/>
          <p:nvPr/>
        </p:nvSpPr>
        <p:spPr>
          <a:xfrm>
            <a:off x="5217570" y="1556792"/>
            <a:ext cx="38204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b="1" dirty="0">
                <a:solidFill>
                  <a:srgbClr val="0070C0"/>
                </a:solidFill>
              </a:rPr>
              <a:t>New feature integration test case </a:t>
            </a:r>
            <a:r>
              <a:rPr kumimoji="1" lang="ko-KR" altLang="en-US" sz="1600" b="1" dirty="0">
                <a:solidFill>
                  <a:srgbClr val="0070C0"/>
                </a:solidFill>
              </a:rPr>
              <a:t>및 </a:t>
            </a:r>
            <a:r>
              <a:rPr kumimoji="1" lang="en-US" altLang="ko-KR" sz="1600" b="1" dirty="0">
                <a:solidFill>
                  <a:srgbClr val="0070C0"/>
                </a:solidFill>
              </a:rPr>
              <a:t>defect </a:t>
            </a:r>
            <a:r>
              <a:rPr kumimoji="1" lang="ko-KR" altLang="en-US" sz="1600" b="1" dirty="0">
                <a:solidFill>
                  <a:srgbClr val="0070C0"/>
                </a:solidFill>
              </a:rPr>
              <a:t>기준으로 수정</a:t>
            </a:r>
            <a:endParaRPr kumimoji="1" lang="en-US" altLang="ko-KR" sz="16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43148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17</a:t>
            </a:fld>
            <a:endParaRPr lang="ko-KR" altLang="en-US" sz="14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256071" y="836712"/>
            <a:ext cx="8276370" cy="612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Goals </a:t>
            </a:r>
          </a:p>
          <a:p>
            <a:pPr marL="742950" lvl="1" indent="-285750">
              <a:lnSpc>
                <a:spcPct val="130000"/>
              </a:lnSpc>
              <a:buFont typeface="Wingdings" panose="05000000000000000000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Verify requirements from the user's perspective.</a:t>
            </a:r>
          </a:p>
          <a:p>
            <a:pPr marL="742950" lvl="1" indent="-285750">
              <a:lnSpc>
                <a:spcPct val="130000"/>
              </a:lnSpc>
              <a:buFont typeface="Wingdings" panose="05000000000000000000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Especially, Use-Cases will be mainly validated.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Completion criteria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Test case cover : 100%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Resource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Planned Effort : 40 hours (4Cycle / 5 hours per 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dycle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/  2 members)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Actual Effort : 35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Outputs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Test case : 11 (ref. appendix.5 )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cover rate : : 100 %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Defect list : 30 (appendix. 5)</a:t>
            </a:r>
            <a:endParaRPr lang="en-US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Lessons Learned  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Ambiguous requirements and unexpected gaming behavior made code review hard.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65527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Quality activity - System test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1C15E54-7504-E645-B3B4-8B0E573F1183}"/>
              </a:ext>
            </a:extLst>
          </p:cNvPr>
          <p:cNvSpPr txBox="1"/>
          <p:nvPr/>
        </p:nvSpPr>
        <p:spPr>
          <a:xfrm>
            <a:off x="6876256" y="250419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rgbClr val="FF0000"/>
                </a:solidFill>
              </a:rPr>
              <a:t>유</a:t>
            </a:r>
            <a:r>
              <a:rPr kumimoji="1" lang="en-US" altLang="ko-KR" dirty="0">
                <a:solidFill>
                  <a:srgbClr val="FF0000"/>
                </a:solidFill>
              </a:rPr>
              <a:t>C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95536" y="4509120"/>
            <a:ext cx="4032448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95536" y="5301208"/>
            <a:ext cx="4032448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251520" y="3645024"/>
            <a:ext cx="4032448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6A3F71E-6209-2E46-B362-99AAD0BA4207}"/>
              </a:ext>
            </a:extLst>
          </p:cNvPr>
          <p:cNvSpPr txBox="1"/>
          <p:nvPr/>
        </p:nvSpPr>
        <p:spPr>
          <a:xfrm>
            <a:off x="5323519" y="2204864"/>
            <a:ext cx="38204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b="1" dirty="0">
                <a:solidFill>
                  <a:srgbClr val="0070C0"/>
                </a:solidFill>
              </a:rPr>
              <a:t>Output </a:t>
            </a:r>
            <a:r>
              <a:rPr kumimoji="1" lang="ko-KR" altLang="en-US" sz="1600" b="1" dirty="0">
                <a:solidFill>
                  <a:srgbClr val="0070C0"/>
                </a:solidFill>
              </a:rPr>
              <a:t>정리 필요</a:t>
            </a:r>
            <a:endParaRPr kumimoji="1" lang="en-US" altLang="ko-KR" sz="16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50578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직사각형 269">
            <a:extLst>
              <a:ext uri="{FF2B5EF4-FFF2-40B4-BE49-F238E27FC236}">
                <a16:creationId xmlns:a16="http://schemas.microsoft.com/office/drawing/2014/main" id="{F17AB5DA-097A-8C42-B1C1-20A1ACBB3BB6}"/>
              </a:ext>
            </a:extLst>
          </p:cNvPr>
          <p:cNvSpPr/>
          <p:nvPr/>
        </p:nvSpPr>
        <p:spPr>
          <a:xfrm>
            <a:off x="194801" y="926569"/>
            <a:ext cx="1584178" cy="2904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69" name="직사각형 268">
            <a:extLst>
              <a:ext uri="{FF2B5EF4-FFF2-40B4-BE49-F238E27FC236}">
                <a16:creationId xmlns:a16="http://schemas.microsoft.com/office/drawing/2014/main" id="{2BE5C2EB-EF7D-9241-83A7-8CBD31679909}"/>
              </a:ext>
            </a:extLst>
          </p:cNvPr>
          <p:cNvSpPr/>
          <p:nvPr/>
        </p:nvSpPr>
        <p:spPr>
          <a:xfrm>
            <a:off x="5594969" y="836712"/>
            <a:ext cx="3549031" cy="56864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E0458DF4-7494-F642-8B87-CAACFA12BA28}"/>
              </a:ext>
            </a:extLst>
          </p:cNvPr>
          <p:cNvSpPr/>
          <p:nvPr/>
        </p:nvSpPr>
        <p:spPr>
          <a:xfrm>
            <a:off x="3970040" y="3944264"/>
            <a:ext cx="4879215" cy="2503768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ko-KR" altLang="en-US" sz="16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120DF353-D91A-2045-9FEA-48EE00D1ABED}"/>
              </a:ext>
            </a:extLst>
          </p:cNvPr>
          <p:cNvSpPr/>
          <p:nvPr/>
        </p:nvSpPr>
        <p:spPr>
          <a:xfrm>
            <a:off x="3910980" y="3884979"/>
            <a:ext cx="4879215" cy="2503768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ko-KR" altLang="en-US" sz="16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3B0B9B7C-86E4-E642-831E-2C1A8B5690F4}"/>
              </a:ext>
            </a:extLst>
          </p:cNvPr>
          <p:cNvSpPr/>
          <p:nvPr/>
        </p:nvSpPr>
        <p:spPr>
          <a:xfrm>
            <a:off x="3851920" y="3817068"/>
            <a:ext cx="4879215" cy="2503768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ko-KR" altLang="en-US" sz="16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1C10BD8C-5867-F148-A206-736131F7E275}"/>
              </a:ext>
            </a:extLst>
          </p:cNvPr>
          <p:cNvSpPr/>
          <p:nvPr/>
        </p:nvSpPr>
        <p:spPr>
          <a:xfrm>
            <a:off x="6735327" y="1597076"/>
            <a:ext cx="1745179" cy="899932"/>
          </a:xfrm>
          <a:prstGeom prst="rect">
            <a:avLst/>
          </a:prstGeom>
          <a:solidFill>
            <a:schemeClr val="bg1">
              <a:lumMod val="65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ko-KR" altLang="en-US" sz="16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80E8D238-1282-4047-ADCD-348209F756B1}" type="slidenum">
              <a:rPr lang="ko-KR" altLang="en-US" sz="1400" b="1" smtClean="0"/>
              <a:t>18</a:t>
            </a:fld>
            <a:endParaRPr lang="ko-KR" altLang="en-US" sz="1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69585"/>
            <a:ext cx="65527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New Feature Architecture 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461EBFE9-3DA9-8641-AC15-B04ED0191476}"/>
              </a:ext>
            </a:extLst>
          </p:cNvPr>
          <p:cNvSpPr/>
          <p:nvPr/>
        </p:nvSpPr>
        <p:spPr>
          <a:xfrm>
            <a:off x="3893205" y="2562615"/>
            <a:ext cx="4587301" cy="1044573"/>
          </a:xfrm>
          <a:prstGeom prst="rect">
            <a:avLst/>
          </a:prstGeom>
          <a:solidFill>
            <a:schemeClr val="bg1">
              <a:lumMod val="65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ko-KR" altLang="en-US" sz="16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78F483CC-F852-764D-ADC5-506923B94ADA}"/>
              </a:ext>
            </a:extLst>
          </p:cNvPr>
          <p:cNvSpPr/>
          <p:nvPr/>
        </p:nvSpPr>
        <p:spPr>
          <a:xfrm>
            <a:off x="4147013" y="5342029"/>
            <a:ext cx="3089283" cy="898171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Custom Game Configuration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0F1C44A6-5B57-0646-8BB4-3C5E155C185C}"/>
              </a:ext>
            </a:extLst>
          </p:cNvPr>
          <p:cNvSpPr/>
          <p:nvPr/>
        </p:nvSpPr>
        <p:spPr>
          <a:xfrm>
            <a:off x="4290906" y="5484094"/>
            <a:ext cx="1153081" cy="408696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Room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CE57CC9-4498-8D4F-AF7F-9E96AB285758}"/>
              </a:ext>
            </a:extLst>
          </p:cNvPr>
          <p:cNvSpPr/>
          <p:nvPr/>
        </p:nvSpPr>
        <p:spPr>
          <a:xfrm>
            <a:off x="5877090" y="5484094"/>
            <a:ext cx="1153081" cy="408696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Item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6252E183-89A2-414D-B3E0-624C39DC59A0}"/>
              </a:ext>
            </a:extLst>
          </p:cNvPr>
          <p:cNvSpPr/>
          <p:nvPr/>
        </p:nvSpPr>
        <p:spPr>
          <a:xfrm>
            <a:off x="5867191" y="4656024"/>
            <a:ext cx="1153081" cy="408696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Player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8D491F5B-556E-0541-A4E8-3853B159F40E}"/>
              </a:ext>
            </a:extLst>
          </p:cNvPr>
          <p:cNvSpPr/>
          <p:nvPr/>
        </p:nvSpPr>
        <p:spPr>
          <a:xfrm>
            <a:off x="5867191" y="3863936"/>
            <a:ext cx="1153081" cy="408696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Game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7" name="직선 화살표 연결선 62">
            <a:extLst>
              <a:ext uri="{FF2B5EF4-FFF2-40B4-BE49-F238E27FC236}">
                <a16:creationId xmlns:a16="http://schemas.microsoft.com/office/drawing/2014/main" id="{DE2D9DF7-66AC-984A-9D74-C5D3759643D7}"/>
              </a:ext>
            </a:extLst>
          </p:cNvPr>
          <p:cNvCxnSpPr>
            <a:cxnSpLocks/>
            <a:stCxn id="32" idx="0"/>
            <a:endCxn id="34" idx="2"/>
          </p:cNvCxnSpPr>
          <p:nvPr/>
        </p:nvCxnSpPr>
        <p:spPr>
          <a:xfrm rot="16200000" flipV="1">
            <a:off x="6238995" y="5269457"/>
            <a:ext cx="419374" cy="9899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44F1109E-93B9-DF45-989D-7C1BD270E90C}"/>
              </a:ext>
            </a:extLst>
          </p:cNvPr>
          <p:cNvCxnSpPr>
            <a:cxnSpLocks/>
            <a:stCxn id="31" idx="0"/>
            <a:endCxn id="34" idx="2"/>
          </p:cNvCxnSpPr>
          <p:nvPr/>
        </p:nvCxnSpPr>
        <p:spPr>
          <a:xfrm rot="5400000" flipH="1" flipV="1">
            <a:off x="5445902" y="4486265"/>
            <a:ext cx="419374" cy="1576285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1812B4D3-F58C-184D-86EE-6CD89CF39F98}"/>
              </a:ext>
            </a:extLst>
          </p:cNvPr>
          <p:cNvSpPr/>
          <p:nvPr/>
        </p:nvSpPr>
        <p:spPr>
          <a:xfrm>
            <a:off x="5517816" y="2647694"/>
            <a:ext cx="1153081" cy="408696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System.in</a:t>
            </a:r>
            <a:r>
              <a:rPr kumimoji="1"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&amp; out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2" name="직선 화살표 연결선 112">
            <a:extLst>
              <a:ext uri="{FF2B5EF4-FFF2-40B4-BE49-F238E27FC236}">
                <a16:creationId xmlns:a16="http://schemas.microsoft.com/office/drawing/2014/main" id="{345ECFBB-CECD-BA4D-B1F3-E3C6CAF78A79}"/>
              </a:ext>
            </a:extLst>
          </p:cNvPr>
          <p:cNvCxnSpPr>
            <a:cxnSpLocks/>
            <a:stCxn id="77" idx="2"/>
            <a:endCxn id="40" idx="0"/>
          </p:cNvCxnSpPr>
          <p:nvPr/>
        </p:nvCxnSpPr>
        <p:spPr>
          <a:xfrm rot="16200000" flipH="1">
            <a:off x="5064663" y="1618000"/>
            <a:ext cx="511950" cy="1547437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99754511-633B-7041-98AF-E33A3A0FC98D}"/>
              </a:ext>
            </a:extLst>
          </p:cNvPr>
          <p:cNvCxnSpPr>
            <a:cxnSpLocks/>
            <a:stCxn id="36" idx="2"/>
            <a:endCxn id="34" idx="0"/>
          </p:cNvCxnSpPr>
          <p:nvPr/>
        </p:nvCxnSpPr>
        <p:spPr>
          <a:xfrm>
            <a:off x="6443732" y="4272632"/>
            <a:ext cx="0" cy="383392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5D772A53-5BEC-064F-8E97-C1CB2C530253}"/>
              </a:ext>
            </a:extLst>
          </p:cNvPr>
          <p:cNvSpPr/>
          <p:nvPr/>
        </p:nvSpPr>
        <p:spPr>
          <a:xfrm>
            <a:off x="7163328" y="3863936"/>
            <a:ext cx="1525227" cy="40869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Tartan Client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CD7CE5B7-20BC-2C46-A664-A4EDECFF3D85}"/>
              </a:ext>
            </a:extLst>
          </p:cNvPr>
          <p:cNvSpPr/>
          <p:nvPr/>
        </p:nvSpPr>
        <p:spPr>
          <a:xfrm>
            <a:off x="6848915" y="1705325"/>
            <a:ext cx="1562757" cy="7127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Tartan Terminal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7" name="직선 화살표 연결선 80">
            <a:extLst>
              <a:ext uri="{FF2B5EF4-FFF2-40B4-BE49-F238E27FC236}">
                <a16:creationId xmlns:a16="http://schemas.microsoft.com/office/drawing/2014/main" id="{0BD279C1-36E2-5848-B736-F35911454F68}"/>
              </a:ext>
            </a:extLst>
          </p:cNvPr>
          <p:cNvCxnSpPr>
            <a:cxnSpLocks/>
            <a:stCxn id="34" idx="3"/>
            <a:endCxn id="55" idx="2"/>
          </p:cNvCxnSpPr>
          <p:nvPr/>
        </p:nvCxnSpPr>
        <p:spPr>
          <a:xfrm flipV="1">
            <a:off x="7020272" y="4272632"/>
            <a:ext cx="905670" cy="587740"/>
          </a:xfrm>
          <a:prstGeom prst="bentConnector2">
            <a:avLst/>
          </a:prstGeom>
          <a:ln w="38100">
            <a:solidFill>
              <a:schemeClr val="accent2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B2BE17A4-47D7-184A-984F-A51B4E79F3CA}"/>
              </a:ext>
            </a:extLst>
          </p:cNvPr>
          <p:cNvSpPr/>
          <p:nvPr/>
        </p:nvSpPr>
        <p:spPr>
          <a:xfrm>
            <a:off x="6743233" y="2647694"/>
            <a:ext cx="1645191" cy="86102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Tartan Server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14E31EAC-048C-6549-8BEF-8A2B820EF6A3}"/>
              </a:ext>
            </a:extLst>
          </p:cNvPr>
          <p:cNvSpPr/>
          <p:nvPr/>
        </p:nvSpPr>
        <p:spPr>
          <a:xfrm>
            <a:off x="7040251" y="2076078"/>
            <a:ext cx="1342611" cy="244854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Socket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E96C6458-E265-0342-AA1D-B196566A0BEA}"/>
              </a:ext>
            </a:extLst>
          </p:cNvPr>
          <p:cNvSpPr/>
          <p:nvPr/>
        </p:nvSpPr>
        <p:spPr>
          <a:xfrm>
            <a:off x="6845670" y="2994804"/>
            <a:ext cx="1342611" cy="222381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Socket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B677A110-344F-9141-9091-CE8DFBBA806E}"/>
              </a:ext>
            </a:extLst>
          </p:cNvPr>
          <p:cNvSpPr/>
          <p:nvPr/>
        </p:nvSpPr>
        <p:spPr>
          <a:xfrm>
            <a:off x="4001934" y="3157515"/>
            <a:ext cx="1435830" cy="40869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 Management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7" name="그림 76">
            <a:extLst>
              <a:ext uri="{FF2B5EF4-FFF2-40B4-BE49-F238E27FC236}">
                <a16:creationId xmlns:a16="http://schemas.microsoft.com/office/drawing/2014/main" id="{9EA01640-1105-9E4F-83B1-8367EA7879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3328" y="1568560"/>
            <a:ext cx="567184" cy="567184"/>
          </a:xfrm>
          <a:prstGeom prst="rect">
            <a:avLst/>
          </a:prstGeom>
        </p:spPr>
      </p:pic>
      <p:sp>
        <p:nvSpPr>
          <p:cNvPr id="82" name="자기 디스크 81">
            <a:extLst>
              <a:ext uri="{FF2B5EF4-FFF2-40B4-BE49-F238E27FC236}">
                <a16:creationId xmlns:a16="http://schemas.microsoft.com/office/drawing/2014/main" id="{FF848F2D-43F9-C44D-8FD2-49C8C003A587}"/>
              </a:ext>
            </a:extLst>
          </p:cNvPr>
          <p:cNvSpPr/>
          <p:nvPr/>
        </p:nvSpPr>
        <p:spPr>
          <a:xfrm>
            <a:off x="3131840" y="2999840"/>
            <a:ext cx="597907" cy="607348"/>
          </a:xfrm>
          <a:prstGeom prst="flowChartMagneticDisk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 DB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DEF78A6A-05D7-5E41-B667-6A4A6A5F819D}"/>
              </a:ext>
            </a:extLst>
          </p:cNvPr>
          <p:cNvSpPr/>
          <p:nvPr/>
        </p:nvSpPr>
        <p:spPr>
          <a:xfrm>
            <a:off x="6912920" y="3035983"/>
            <a:ext cx="1342611" cy="222381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Socket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AA38827F-C5C0-8F4F-B09E-1D79AD4D4191}"/>
              </a:ext>
            </a:extLst>
          </p:cNvPr>
          <p:cNvSpPr/>
          <p:nvPr/>
        </p:nvSpPr>
        <p:spPr>
          <a:xfrm>
            <a:off x="6980170" y="3076967"/>
            <a:ext cx="1342611" cy="222381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Socket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4" name="직선 화살표 연결선 80">
            <a:extLst>
              <a:ext uri="{FF2B5EF4-FFF2-40B4-BE49-F238E27FC236}">
                <a16:creationId xmlns:a16="http://schemas.microsoft.com/office/drawing/2014/main" id="{05A74BDC-018F-B24D-ADE1-4AAD8B84193E}"/>
              </a:ext>
            </a:extLst>
          </p:cNvPr>
          <p:cNvCxnSpPr>
            <a:cxnSpLocks/>
            <a:stCxn id="55" idx="0"/>
            <a:endCxn id="88" idx="2"/>
          </p:cNvCxnSpPr>
          <p:nvPr/>
        </p:nvCxnSpPr>
        <p:spPr>
          <a:xfrm rot="16200000" flipV="1">
            <a:off x="7506415" y="3444409"/>
            <a:ext cx="564588" cy="274466"/>
          </a:xfrm>
          <a:prstGeom prst="bentConnector3">
            <a:avLst>
              <a:gd name="adj1" fmla="val 32647"/>
            </a:avLst>
          </a:prstGeom>
          <a:ln w="38100">
            <a:solidFill>
              <a:schemeClr val="accent2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43A727FB-EA81-A747-955A-763AF6ECE3E0}"/>
              </a:ext>
            </a:extLst>
          </p:cNvPr>
          <p:cNvSpPr/>
          <p:nvPr/>
        </p:nvSpPr>
        <p:spPr>
          <a:xfrm>
            <a:off x="4170858" y="4676905"/>
            <a:ext cx="1153081" cy="40869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Save&amp;Load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9532EB94-F9E4-B248-93BE-8B28FC0A71A3}"/>
              </a:ext>
            </a:extLst>
          </p:cNvPr>
          <p:cNvSpPr/>
          <p:nvPr/>
        </p:nvSpPr>
        <p:spPr>
          <a:xfrm>
            <a:off x="3990917" y="2659336"/>
            <a:ext cx="1436903" cy="40869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Custom Game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8" name="물결 97">
            <a:extLst>
              <a:ext uri="{FF2B5EF4-FFF2-40B4-BE49-F238E27FC236}">
                <a16:creationId xmlns:a16="http://schemas.microsoft.com/office/drawing/2014/main" id="{02007D26-B0A7-4842-BD99-C3B37D516F6E}"/>
              </a:ext>
            </a:extLst>
          </p:cNvPr>
          <p:cNvSpPr/>
          <p:nvPr/>
        </p:nvSpPr>
        <p:spPr>
          <a:xfrm>
            <a:off x="3190300" y="1619186"/>
            <a:ext cx="631914" cy="752081"/>
          </a:xfrm>
          <a:prstGeom prst="wave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05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Game Config </a:t>
            </a:r>
            <a:r>
              <a:rPr kumimoji="1" lang="en-US" altLang="ko-KR" sz="105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Json</a:t>
            </a:r>
            <a:endParaRPr kumimoji="1" lang="ko-KR" altLang="en-US" sz="105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8" name="물결 107">
            <a:extLst>
              <a:ext uri="{FF2B5EF4-FFF2-40B4-BE49-F238E27FC236}">
                <a16:creationId xmlns:a16="http://schemas.microsoft.com/office/drawing/2014/main" id="{4EFAD43C-BC5B-6B4D-A9B6-124F685F6C78}"/>
              </a:ext>
            </a:extLst>
          </p:cNvPr>
          <p:cNvSpPr/>
          <p:nvPr/>
        </p:nvSpPr>
        <p:spPr>
          <a:xfrm>
            <a:off x="3237123" y="1673008"/>
            <a:ext cx="631914" cy="752081"/>
          </a:xfrm>
          <a:prstGeom prst="wave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05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Game Config </a:t>
            </a:r>
            <a:r>
              <a:rPr kumimoji="1" lang="en-US" altLang="ko-KR" sz="105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Json</a:t>
            </a:r>
            <a:endParaRPr kumimoji="1" lang="ko-KR" altLang="en-US" sz="105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9" name="물결 108">
            <a:extLst>
              <a:ext uri="{FF2B5EF4-FFF2-40B4-BE49-F238E27FC236}">
                <a16:creationId xmlns:a16="http://schemas.microsoft.com/office/drawing/2014/main" id="{A5770A1D-4E20-744B-8D3C-26679C09C99D}"/>
              </a:ext>
            </a:extLst>
          </p:cNvPr>
          <p:cNvSpPr/>
          <p:nvPr/>
        </p:nvSpPr>
        <p:spPr>
          <a:xfrm>
            <a:off x="3292469" y="1730714"/>
            <a:ext cx="631915" cy="752081"/>
          </a:xfrm>
          <a:prstGeom prst="wav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05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Game Config </a:t>
            </a:r>
            <a:r>
              <a:rPr kumimoji="1" lang="en-US" altLang="ko-KR" sz="105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Json</a:t>
            </a:r>
            <a:endParaRPr kumimoji="1" lang="ko-KR" altLang="en-US" sz="105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AA3E0FBA-562B-F941-9E6B-71397D2F4E3B}"/>
              </a:ext>
            </a:extLst>
          </p:cNvPr>
          <p:cNvSpPr/>
          <p:nvPr/>
        </p:nvSpPr>
        <p:spPr>
          <a:xfrm>
            <a:off x="7252542" y="5932034"/>
            <a:ext cx="1495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Game Thread</a:t>
            </a:r>
            <a:endParaRPr kumimoji="1" lang="ko-KR" alt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4" name="물결 113">
            <a:extLst>
              <a:ext uri="{FF2B5EF4-FFF2-40B4-BE49-F238E27FC236}">
                <a16:creationId xmlns:a16="http://schemas.microsoft.com/office/drawing/2014/main" id="{150C22B7-E41D-F341-AC23-0112556BCF1B}"/>
              </a:ext>
            </a:extLst>
          </p:cNvPr>
          <p:cNvSpPr/>
          <p:nvPr/>
        </p:nvSpPr>
        <p:spPr>
          <a:xfrm>
            <a:off x="3164847" y="4656024"/>
            <a:ext cx="596617" cy="480692"/>
          </a:xfrm>
          <a:prstGeom prst="wav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05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Save </a:t>
            </a:r>
            <a:r>
              <a:rPr kumimoji="1" lang="en-US" altLang="ko-KR" sz="105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Json</a:t>
            </a:r>
            <a:endParaRPr kumimoji="1" lang="ko-KR" altLang="en-US" sz="105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20F3555F-C16D-1C46-A8C2-425BEA57D916}"/>
              </a:ext>
            </a:extLst>
          </p:cNvPr>
          <p:cNvSpPr/>
          <p:nvPr/>
        </p:nvSpPr>
        <p:spPr>
          <a:xfrm>
            <a:off x="4603774" y="1659186"/>
            <a:ext cx="667170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ko-KR" sz="1100" b="1" dirty="0">
                <a:latin typeface="Arial" panose="020B0604020202020204" pitchFamily="34" charset="0"/>
                <a:cs typeface="Arial" panose="020B0604020202020204" pitchFamily="34" charset="0"/>
              </a:rPr>
              <a:t>Offline </a:t>
            </a:r>
          </a:p>
          <a:p>
            <a:pPr algn="ctr"/>
            <a:r>
              <a:rPr kumimoji="1" lang="en-US" altLang="ko-KR" sz="1100" b="1" dirty="0">
                <a:latin typeface="Arial" panose="020B0604020202020204" pitchFamily="34" charset="0"/>
                <a:cs typeface="Arial" panose="020B0604020202020204" pitchFamily="34" charset="0"/>
              </a:rPr>
              <a:t>User</a:t>
            </a:r>
            <a:endParaRPr kumimoji="1" lang="ko-KR" altLang="en-US" sz="11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8" name="그림 117">
            <a:extLst>
              <a:ext uri="{FF2B5EF4-FFF2-40B4-BE49-F238E27FC236}">
                <a16:creationId xmlns:a16="http://schemas.microsoft.com/office/drawing/2014/main" id="{E44588BF-5DBD-644B-946E-88D9B7CE4A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9505" y="1521826"/>
            <a:ext cx="567184" cy="567184"/>
          </a:xfrm>
          <a:prstGeom prst="rect">
            <a:avLst/>
          </a:prstGeom>
        </p:spPr>
      </p:pic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A59C3EBD-F622-1440-A489-C56A660B80F7}"/>
              </a:ext>
            </a:extLst>
          </p:cNvPr>
          <p:cNvSpPr/>
          <p:nvPr/>
        </p:nvSpPr>
        <p:spPr>
          <a:xfrm>
            <a:off x="5777126" y="1603411"/>
            <a:ext cx="638316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ko-KR" sz="1100" b="1" dirty="0">
                <a:latin typeface="Arial" panose="020B0604020202020204" pitchFamily="34" charset="0"/>
                <a:cs typeface="Arial" panose="020B0604020202020204" pitchFamily="34" charset="0"/>
              </a:rPr>
              <a:t>online </a:t>
            </a:r>
          </a:p>
          <a:p>
            <a:pPr algn="ctr"/>
            <a:r>
              <a:rPr kumimoji="1" lang="en-US" altLang="ko-KR" sz="1100" b="1" dirty="0">
                <a:latin typeface="Arial" panose="020B0604020202020204" pitchFamily="34" charset="0"/>
                <a:cs typeface="Arial" panose="020B0604020202020204" pitchFamily="34" charset="0"/>
              </a:rPr>
              <a:t>User</a:t>
            </a:r>
            <a:endParaRPr kumimoji="1" lang="ko-KR" altLang="en-US" sz="11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8" name="구름 127">
            <a:extLst>
              <a:ext uri="{FF2B5EF4-FFF2-40B4-BE49-F238E27FC236}">
                <a16:creationId xmlns:a16="http://schemas.microsoft.com/office/drawing/2014/main" id="{BFD3849C-08A6-744B-8A59-61F2A7830A1A}"/>
              </a:ext>
            </a:extLst>
          </p:cNvPr>
          <p:cNvSpPr/>
          <p:nvPr/>
        </p:nvSpPr>
        <p:spPr>
          <a:xfrm>
            <a:off x="8532620" y="2462996"/>
            <a:ext cx="647892" cy="497431"/>
          </a:xfrm>
          <a:prstGeom prst="cloud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30" name="직선 화살표 연결선 80">
            <a:extLst>
              <a:ext uri="{FF2B5EF4-FFF2-40B4-BE49-F238E27FC236}">
                <a16:creationId xmlns:a16="http://schemas.microsoft.com/office/drawing/2014/main" id="{113C2A16-FD28-614D-8D78-DCF48FD75E20}"/>
              </a:ext>
            </a:extLst>
          </p:cNvPr>
          <p:cNvCxnSpPr>
            <a:cxnSpLocks/>
            <a:stCxn id="88" idx="3"/>
            <a:endCxn id="128" idx="1"/>
          </p:cNvCxnSpPr>
          <p:nvPr/>
        </p:nvCxnSpPr>
        <p:spPr>
          <a:xfrm flipV="1">
            <a:off x="8322781" y="2959897"/>
            <a:ext cx="533785" cy="228261"/>
          </a:xfrm>
          <a:prstGeom prst="bentConnector2">
            <a:avLst/>
          </a:prstGeom>
          <a:ln w="38100">
            <a:solidFill>
              <a:schemeClr val="accent2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직선 화살표 연결선 80">
            <a:extLst>
              <a:ext uri="{FF2B5EF4-FFF2-40B4-BE49-F238E27FC236}">
                <a16:creationId xmlns:a16="http://schemas.microsoft.com/office/drawing/2014/main" id="{9E1C5930-8B62-4E45-8C8F-3B9AF69FA73B}"/>
              </a:ext>
            </a:extLst>
          </p:cNvPr>
          <p:cNvCxnSpPr>
            <a:cxnSpLocks/>
            <a:stCxn id="66" idx="3"/>
            <a:endCxn id="128" idx="3"/>
          </p:cNvCxnSpPr>
          <p:nvPr/>
        </p:nvCxnSpPr>
        <p:spPr>
          <a:xfrm>
            <a:off x="8382862" y="2198505"/>
            <a:ext cx="473704" cy="292932"/>
          </a:xfrm>
          <a:prstGeom prst="bentConnector2">
            <a:avLst/>
          </a:prstGeom>
          <a:ln w="38100">
            <a:solidFill>
              <a:schemeClr val="accent2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4769F64E-62FE-3041-A56E-EC43CF5BA6C1}"/>
              </a:ext>
            </a:extLst>
          </p:cNvPr>
          <p:cNvSpPr/>
          <p:nvPr/>
        </p:nvSpPr>
        <p:spPr>
          <a:xfrm>
            <a:off x="178874" y="2494783"/>
            <a:ext cx="2077730" cy="3961441"/>
          </a:xfrm>
          <a:prstGeom prst="rect">
            <a:avLst/>
          </a:prstGeom>
          <a:solidFill>
            <a:schemeClr val="bg1">
              <a:lumMod val="65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ko-KR" altLang="en-US" sz="16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3B5BAA97-B280-9C42-A4BD-28D2E27C5374}"/>
              </a:ext>
            </a:extLst>
          </p:cNvPr>
          <p:cNvSpPr/>
          <p:nvPr/>
        </p:nvSpPr>
        <p:spPr>
          <a:xfrm>
            <a:off x="192097" y="5324138"/>
            <a:ext cx="2013063" cy="946449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Game Configuration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60371A2E-9CFC-4B46-9773-35802FA972D0}"/>
              </a:ext>
            </a:extLst>
          </p:cNvPr>
          <p:cNvSpPr/>
          <p:nvPr/>
        </p:nvSpPr>
        <p:spPr>
          <a:xfrm>
            <a:off x="323528" y="5482185"/>
            <a:ext cx="686365" cy="37220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Room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A911AA7B-CAB1-1F49-A545-CC5591EECCAD}"/>
              </a:ext>
            </a:extLst>
          </p:cNvPr>
          <p:cNvSpPr/>
          <p:nvPr/>
        </p:nvSpPr>
        <p:spPr>
          <a:xfrm>
            <a:off x="1331640" y="5482185"/>
            <a:ext cx="686365" cy="37220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Item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9" name="그림 148">
            <a:extLst>
              <a:ext uri="{FF2B5EF4-FFF2-40B4-BE49-F238E27FC236}">
                <a16:creationId xmlns:a16="http://schemas.microsoft.com/office/drawing/2014/main" id="{20D1572C-F406-A64A-9554-D0A9E3C291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931" y="1424544"/>
            <a:ext cx="567184" cy="567184"/>
          </a:xfrm>
          <a:prstGeom prst="rect">
            <a:avLst/>
          </a:prstGeom>
        </p:spPr>
      </p:pic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1BA2A6DA-E78E-3A4F-9650-CC20B5AE76B1}"/>
              </a:ext>
            </a:extLst>
          </p:cNvPr>
          <p:cNvSpPr/>
          <p:nvPr/>
        </p:nvSpPr>
        <p:spPr>
          <a:xfrm>
            <a:off x="1244570" y="4295984"/>
            <a:ext cx="879158" cy="37220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Player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D0B2521B-EFB7-5142-B8C8-1571EE2EB5E9}"/>
              </a:ext>
            </a:extLst>
          </p:cNvPr>
          <p:cNvSpPr/>
          <p:nvPr/>
        </p:nvSpPr>
        <p:spPr>
          <a:xfrm>
            <a:off x="803677" y="1526308"/>
            <a:ext cx="6719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user</a:t>
            </a:r>
            <a:endParaRPr kumimoji="1" lang="ko-KR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72CAAC1E-9126-1842-A911-587CFB929897}"/>
              </a:ext>
            </a:extLst>
          </p:cNvPr>
          <p:cNvSpPr/>
          <p:nvPr/>
        </p:nvSpPr>
        <p:spPr>
          <a:xfrm>
            <a:off x="1244570" y="3719920"/>
            <a:ext cx="879158" cy="37220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Game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53" name="직선 화살표 연결선 62">
            <a:extLst>
              <a:ext uri="{FF2B5EF4-FFF2-40B4-BE49-F238E27FC236}">
                <a16:creationId xmlns:a16="http://schemas.microsoft.com/office/drawing/2014/main" id="{52F85838-8A77-5446-9AFF-64D94E81937D}"/>
              </a:ext>
            </a:extLst>
          </p:cNvPr>
          <p:cNvCxnSpPr>
            <a:cxnSpLocks/>
            <a:stCxn id="148" idx="0"/>
            <a:endCxn id="157" idx="2"/>
          </p:cNvCxnSpPr>
          <p:nvPr/>
        </p:nvCxnSpPr>
        <p:spPr>
          <a:xfrm rot="16200000" flipV="1">
            <a:off x="153744" y="3961106"/>
            <a:ext cx="2065247" cy="976912"/>
          </a:xfrm>
          <a:prstGeom prst="bentConnector3">
            <a:avLst>
              <a:gd name="adj1" fmla="val 25754"/>
            </a:avLst>
          </a:prstGeom>
          <a:ln w="38100">
            <a:solidFill>
              <a:schemeClr val="tx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직선 화살표 연결선 153">
            <a:extLst>
              <a:ext uri="{FF2B5EF4-FFF2-40B4-BE49-F238E27FC236}">
                <a16:creationId xmlns:a16="http://schemas.microsoft.com/office/drawing/2014/main" id="{94AF280C-AD84-6E4C-B3ED-C3C4E6604788}"/>
              </a:ext>
            </a:extLst>
          </p:cNvPr>
          <p:cNvCxnSpPr>
            <a:cxnSpLocks/>
            <a:stCxn id="147" idx="0"/>
            <a:endCxn id="157" idx="2"/>
          </p:cNvCxnSpPr>
          <p:nvPr/>
        </p:nvCxnSpPr>
        <p:spPr>
          <a:xfrm flipV="1">
            <a:off x="666711" y="3416938"/>
            <a:ext cx="31200" cy="2065247"/>
          </a:xfrm>
          <a:prstGeom prst="straightConnector1">
            <a:avLst/>
          </a:prstGeom>
          <a:ln w="38100">
            <a:solidFill>
              <a:schemeClr val="tx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직선 화살표 연결선 80">
            <a:extLst>
              <a:ext uri="{FF2B5EF4-FFF2-40B4-BE49-F238E27FC236}">
                <a16:creationId xmlns:a16="http://schemas.microsoft.com/office/drawing/2014/main" id="{34691933-D33C-1F40-9A34-40D43DB49F47}"/>
              </a:ext>
            </a:extLst>
          </p:cNvPr>
          <p:cNvCxnSpPr>
            <a:cxnSpLocks/>
            <a:stCxn id="150" idx="1"/>
            <a:endCxn id="157" idx="2"/>
          </p:cNvCxnSpPr>
          <p:nvPr/>
        </p:nvCxnSpPr>
        <p:spPr>
          <a:xfrm rot="10800000">
            <a:off x="697912" y="3416939"/>
            <a:ext cx="546659" cy="1065149"/>
          </a:xfrm>
          <a:prstGeom prst="bentConnector2">
            <a:avLst/>
          </a:prstGeom>
          <a:ln w="38100">
            <a:solidFill>
              <a:schemeClr val="tx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0501D2F3-767B-7D4F-8B9E-157704C0FDD5}"/>
              </a:ext>
            </a:extLst>
          </p:cNvPr>
          <p:cNvSpPr/>
          <p:nvPr/>
        </p:nvSpPr>
        <p:spPr>
          <a:xfrm>
            <a:off x="1259632" y="3043180"/>
            <a:ext cx="869591" cy="37220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System.in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E455B5E9-9F26-EA47-ADA4-5EF12C4CC547}"/>
              </a:ext>
            </a:extLst>
          </p:cNvPr>
          <p:cNvSpPr/>
          <p:nvPr/>
        </p:nvSpPr>
        <p:spPr>
          <a:xfrm>
            <a:off x="263115" y="3044733"/>
            <a:ext cx="869591" cy="37220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System.out</a:t>
            </a:r>
            <a:r>
              <a:rPr kumimoji="1"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58" name="직선 화살표 연결선 112">
            <a:extLst>
              <a:ext uri="{FF2B5EF4-FFF2-40B4-BE49-F238E27FC236}">
                <a16:creationId xmlns:a16="http://schemas.microsoft.com/office/drawing/2014/main" id="{15084C62-BD46-E64D-9AC3-28DB971BBB4D}"/>
              </a:ext>
            </a:extLst>
          </p:cNvPr>
          <p:cNvCxnSpPr>
            <a:cxnSpLocks/>
            <a:stCxn id="149" idx="2"/>
            <a:endCxn id="156" idx="0"/>
          </p:cNvCxnSpPr>
          <p:nvPr/>
        </p:nvCxnSpPr>
        <p:spPr>
          <a:xfrm rot="16200000" flipH="1">
            <a:off x="675749" y="2024501"/>
            <a:ext cx="1051452" cy="985905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직선 화살표 연결선 158">
            <a:extLst>
              <a:ext uri="{FF2B5EF4-FFF2-40B4-BE49-F238E27FC236}">
                <a16:creationId xmlns:a16="http://schemas.microsoft.com/office/drawing/2014/main" id="{B21471CD-DE39-1448-A9C1-55BBB06AA7FC}"/>
              </a:ext>
            </a:extLst>
          </p:cNvPr>
          <p:cNvCxnSpPr>
            <a:cxnSpLocks/>
            <a:stCxn id="156" idx="2"/>
            <a:endCxn id="152" idx="0"/>
          </p:cNvCxnSpPr>
          <p:nvPr/>
        </p:nvCxnSpPr>
        <p:spPr>
          <a:xfrm flipH="1">
            <a:off x="1684149" y="3415385"/>
            <a:ext cx="10279" cy="304535"/>
          </a:xfrm>
          <a:prstGeom prst="straightConnector1">
            <a:avLst/>
          </a:prstGeom>
          <a:ln w="38100">
            <a:solidFill>
              <a:schemeClr val="tx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직선 화살표 연결선 122">
            <a:extLst>
              <a:ext uri="{FF2B5EF4-FFF2-40B4-BE49-F238E27FC236}">
                <a16:creationId xmlns:a16="http://schemas.microsoft.com/office/drawing/2014/main" id="{726BA04E-7F28-8747-9B33-2FFE76B969C5}"/>
              </a:ext>
            </a:extLst>
          </p:cNvPr>
          <p:cNvCxnSpPr>
            <a:cxnSpLocks/>
            <a:stCxn id="152" idx="1"/>
            <a:endCxn id="157" idx="2"/>
          </p:cNvCxnSpPr>
          <p:nvPr/>
        </p:nvCxnSpPr>
        <p:spPr>
          <a:xfrm rot="10800000">
            <a:off x="697912" y="3416939"/>
            <a:ext cx="546659" cy="489085"/>
          </a:xfrm>
          <a:prstGeom prst="bentConnector2">
            <a:avLst/>
          </a:prstGeom>
          <a:ln w="38100">
            <a:solidFill>
              <a:schemeClr val="tx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직선 화살표 연결선 122">
            <a:extLst>
              <a:ext uri="{FF2B5EF4-FFF2-40B4-BE49-F238E27FC236}">
                <a16:creationId xmlns:a16="http://schemas.microsoft.com/office/drawing/2014/main" id="{08F4243E-2E2E-C849-A33B-A78386B2D457}"/>
              </a:ext>
            </a:extLst>
          </p:cNvPr>
          <p:cNvCxnSpPr>
            <a:cxnSpLocks/>
            <a:stCxn id="157" idx="0"/>
            <a:endCxn id="149" idx="2"/>
          </p:cNvCxnSpPr>
          <p:nvPr/>
        </p:nvCxnSpPr>
        <p:spPr>
          <a:xfrm rot="5400000" flipH="1" flipV="1">
            <a:off x="176715" y="2512925"/>
            <a:ext cx="1053005" cy="10612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직선 화살표 연결선 112">
            <a:extLst>
              <a:ext uri="{FF2B5EF4-FFF2-40B4-BE49-F238E27FC236}">
                <a16:creationId xmlns:a16="http://schemas.microsoft.com/office/drawing/2014/main" id="{6E4BD016-E89D-0C4D-8328-65C32F3AF336}"/>
              </a:ext>
            </a:extLst>
          </p:cNvPr>
          <p:cNvCxnSpPr>
            <a:cxnSpLocks/>
            <a:endCxn id="56" idx="1"/>
          </p:cNvCxnSpPr>
          <p:nvPr/>
        </p:nvCxnSpPr>
        <p:spPr>
          <a:xfrm>
            <a:off x="6246576" y="1847525"/>
            <a:ext cx="602339" cy="214166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2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직선 화살표 연결선 192">
            <a:extLst>
              <a:ext uri="{FF2B5EF4-FFF2-40B4-BE49-F238E27FC236}">
                <a16:creationId xmlns:a16="http://schemas.microsoft.com/office/drawing/2014/main" id="{39B7CA44-A94B-0748-9DD9-1D23B028DB72}"/>
              </a:ext>
            </a:extLst>
          </p:cNvPr>
          <p:cNvCxnSpPr>
            <a:cxnSpLocks/>
            <a:stCxn id="34" idx="1"/>
            <a:endCxn id="40" idx="2"/>
          </p:cNvCxnSpPr>
          <p:nvPr/>
        </p:nvCxnSpPr>
        <p:spPr>
          <a:xfrm rot="10800000" flipH="1">
            <a:off x="5867191" y="3056390"/>
            <a:ext cx="227166" cy="1803982"/>
          </a:xfrm>
          <a:prstGeom prst="bentConnector4">
            <a:avLst>
              <a:gd name="adj1" fmla="val -100631"/>
              <a:gd name="adj2" fmla="val 64112"/>
            </a:avLst>
          </a:prstGeom>
          <a:ln w="38100">
            <a:solidFill>
              <a:schemeClr val="accent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직선 연결선[R] 200">
            <a:extLst>
              <a:ext uri="{FF2B5EF4-FFF2-40B4-BE49-F238E27FC236}">
                <a16:creationId xmlns:a16="http://schemas.microsoft.com/office/drawing/2014/main" id="{5984934A-7CAC-C744-AE61-2EF4F42DD20F}"/>
              </a:ext>
            </a:extLst>
          </p:cNvPr>
          <p:cNvCxnSpPr>
            <a:cxnSpLocks/>
            <a:stCxn id="114" idx="3"/>
            <a:endCxn id="100" idx="1"/>
          </p:cNvCxnSpPr>
          <p:nvPr/>
        </p:nvCxnSpPr>
        <p:spPr>
          <a:xfrm flipV="1">
            <a:off x="3761464" y="4881253"/>
            <a:ext cx="409394" cy="15117"/>
          </a:xfrm>
          <a:prstGeom prst="line">
            <a:avLst/>
          </a:prstGeom>
          <a:ln w="38100">
            <a:solidFill>
              <a:schemeClr val="tx1"/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꺾인 연결선[E] 204">
            <a:extLst>
              <a:ext uri="{FF2B5EF4-FFF2-40B4-BE49-F238E27FC236}">
                <a16:creationId xmlns:a16="http://schemas.microsoft.com/office/drawing/2014/main" id="{655E8AE1-D5BA-5B4D-833D-F6B00D66EE35}"/>
              </a:ext>
            </a:extLst>
          </p:cNvPr>
          <p:cNvCxnSpPr>
            <a:endCxn id="65" idx="1"/>
          </p:cNvCxnSpPr>
          <p:nvPr/>
        </p:nvCxnSpPr>
        <p:spPr>
          <a:xfrm flipV="1">
            <a:off x="5470351" y="3078207"/>
            <a:ext cx="1272882" cy="283656"/>
          </a:xfrm>
          <a:prstGeom prst="bentConnector3">
            <a:avLst>
              <a:gd name="adj1" fmla="val 71380"/>
            </a:avLst>
          </a:prstGeom>
          <a:ln w="38100">
            <a:solidFill>
              <a:schemeClr val="tx1"/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꺾인 연결선[E] 206">
            <a:extLst>
              <a:ext uri="{FF2B5EF4-FFF2-40B4-BE49-F238E27FC236}">
                <a16:creationId xmlns:a16="http://schemas.microsoft.com/office/drawing/2014/main" id="{A7025CF1-A961-5441-A122-B92C6DF7E1A8}"/>
              </a:ext>
            </a:extLst>
          </p:cNvPr>
          <p:cNvCxnSpPr>
            <a:cxnSpLocks/>
            <a:stCxn id="82" idx="4"/>
            <a:endCxn id="72" idx="1"/>
          </p:cNvCxnSpPr>
          <p:nvPr/>
        </p:nvCxnSpPr>
        <p:spPr>
          <a:xfrm>
            <a:off x="3729747" y="3303514"/>
            <a:ext cx="272187" cy="58349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꺾인 연결선[E] 209">
            <a:extLst>
              <a:ext uri="{FF2B5EF4-FFF2-40B4-BE49-F238E27FC236}">
                <a16:creationId xmlns:a16="http://schemas.microsoft.com/office/drawing/2014/main" id="{6B5C410E-A3DA-F047-AD4F-61651B184ECF}"/>
              </a:ext>
            </a:extLst>
          </p:cNvPr>
          <p:cNvCxnSpPr>
            <a:cxnSpLocks/>
            <a:endCxn id="101" idx="1"/>
          </p:cNvCxnSpPr>
          <p:nvPr/>
        </p:nvCxnSpPr>
        <p:spPr>
          <a:xfrm rot="16200000" flipH="1">
            <a:off x="3477714" y="2350480"/>
            <a:ext cx="599377" cy="427029"/>
          </a:xfrm>
          <a:prstGeom prst="bentConnector2">
            <a:avLst/>
          </a:prstGeom>
          <a:ln w="38100">
            <a:solidFill>
              <a:schemeClr val="tx1"/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6" name="그림 215">
            <a:extLst>
              <a:ext uri="{FF2B5EF4-FFF2-40B4-BE49-F238E27FC236}">
                <a16:creationId xmlns:a16="http://schemas.microsoft.com/office/drawing/2014/main" id="{0C5D8945-F62A-C842-B8AE-4E69636D22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02863" y="3204986"/>
            <a:ext cx="234437" cy="234437"/>
          </a:xfrm>
          <a:prstGeom prst="rect">
            <a:avLst/>
          </a:prstGeom>
        </p:spPr>
      </p:pic>
      <p:pic>
        <p:nvPicPr>
          <p:cNvPr id="218" name="그림 217">
            <a:extLst>
              <a:ext uri="{FF2B5EF4-FFF2-40B4-BE49-F238E27FC236}">
                <a16:creationId xmlns:a16="http://schemas.microsoft.com/office/drawing/2014/main" id="{B9A3148A-2359-974C-917B-87EFADC1F95E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249538" y="3822497"/>
            <a:ext cx="375611" cy="181973"/>
          </a:xfrm>
          <a:prstGeom prst="rect">
            <a:avLst/>
          </a:prstGeom>
        </p:spPr>
      </p:pic>
      <p:pic>
        <p:nvPicPr>
          <p:cNvPr id="220" name="그림 219">
            <a:extLst>
              <a:ext uri="{FF2B5EF4-FFF2-40B4-BE49-F238E27FC236}">
                <a16:creationId xmlns:a16="http://schemas.microsoft.com/office/drawing/2014/main" id="{0E46C87B-E384-B042-98E2-7397EBDF4C17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065460" y="1591239"/>
            <a:ext cx="375611" cy="181973"/>
          </a:xfrm>
          <a:prstGeom prst="rect">
            <a:avLst/>
          </a:prstGeom>
        </p:spPr>
      </p:pic>
      <p:pic>
        <p:nvPicPr>
          <p:cNvPr id="221" name="그림 220">
            <a:extLst>
              <a:ext uri="{FF2B5EF4-FFF2-40B4-BE49-F238E27FC236}">
                <a16:creationId xmlns:a16="http://schemas.microsoft.com/office/drawing/2014/main" id="{AC8AF32C-3E4F-2A45-8236-DC4C3D7D58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90195" y="1940894"/>
            <a:ext cx="234437" cy="234437"/>
          </a:xfrm>
          <a:prstGeom prst="rect">
            <a:avLst/>
          </a:prstGeom>
        </p:spPr>
      </p:pic>
      <p:cxnSp>
        <p:nvCxnSpPr>
          <p:cNvPr id="224" name="직선 화살표 연결선 112">
            <a:extLst>
              <a:ext uri="{FF2B5EF4-FFF2-40B4-BE49-F238E27FC236}">
                <a16:creationId xmlns:a16="http://schemas.microsoft.com/office/drawing/2014/main" id="{B359818F-C360-DF45-808E-0435E12E4697}"/>
              </a:ext>
            </a:extLst>
          </p:cNvPr>
          <p:cNvCxnSpPr>
            <a:cxnSpLocks/>
            <a:endCxn id="234" idx="1"/>
          </p:cNvCxnSpPr>
          <p:nvPr/>
        </p:nvCxnSpPr>
        <p:spPr>
          <a:xfrm>
            <a:off x="5642619" y="1017789"/>
            <a:ext cx="462343" cy="9041"/>
          </a:xfrm>
          <a:prstGeom prst="straightConnector1">
            <a:avLst/>
          </a:prstGeom>
          <a:ln w="38100">
            <a:solidFill>
              <a:schemeClr val="accent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4" name="직사각형 233">
            <a:extLst>
              <a:ext uri="{FF2B5EF4-FFF2-40B4-BE49-F238E27FC236}">
                <a16:creationId xmlns:a16="http://schemas.microsoft.com/office/drawing/2014/main" id="{7ED47064-E095-5541-82C9-2C1342D8A60D}"/>
              </a:ext>
            </a:extLst>
          </p:cNvPr>
          <p:cNvSpPr/>
          <p:nvPr/>
        </p:nvSpPr>
        <p:spPr>
          <a:xfrm>
            <a:off x="6104962" y="888330"/>
            <a:ext cx="178010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ko-KR" sz="1200" dirty="0" err="1">
                <a:latin typeface="Arial" panose="020B0604020202020204" pitchFamily="34" charset="0"/>
                <a:cs typeface="Arial" panose="020B0604020202020204" pitchFamily="34" charset="0"/>
              </a:rPr>
              <a:t>Msgs</a:t>
            </a:r>
            <a:r>
              <a:rPr kumimoji="1"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 &amp; </a:t>
            </a:r>
            <a:r>
              <a:rPr kumimoji="1" lang="en-US" altLang="ko-KR" sz="1200" dirty="0" err="1">
                <a:latin typeface="Arial" panose="020B0604020202020204" pitchFamily="34" charset="0"/>
                <a:cs typeface="Arial" panose="020B0604020202020204" pitchFamily="34" charset="0"/>
              </a:rPr>
              <a:t>cmds</a:t>
            </a:r>
            <a:r>
              <a:rPr kumimoji="1"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 for offline</a:t>
            </a:r>
            <a:endParaRPr kumimoji="1" lang="ko-KR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36" name="직선 화살표 연결선 112">
            <a:extLst>
              <a:ext uri="{FF2B5EF4-FFF2-40B4-BE49-F238E27FC236}">
                <a16:creationId xmlns:a16="http://schemas.microsoft.com/office/drawing/2014/main" id="{561FB6CF-E0A2-B340-9639-5D15F016B77F}"/>
              </a:ext>
            </a:extLst>
          </p:cNvPr>
          <p:cNvCxnSpPr>
            <a:cxnSpLocks/>
            <a:endCxn id="237" idx="1"/>
          </p:cNvCxnSpPr>
          <p:nvPr/>
        </p:nvCxnSpPr>
        <p:spPr>
          <a:xfrm>
            <a:off x="5642619" y="1257819"/>
            <a:ext cx="461767" cy="9041"/>
          </a:xfrm>
          <a:prstGeom prst="straightConnector1">
            <a:avLst/>
          </a:prstGeom>
          <a:ln w="38100">
            <a:solidFill>
              <a:schemeClr val="accent2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B264BBB0-1BB4-B744-A97C-404864089381}"/>
              </a:ext>
            </a:extLst>
          </p:cNvPr>
          <p:cNvSpPr/>
          <p:nvPr/>
        </p:nvSpPr>
        <p:spPr>
          <a:xfrm>
            <a:off x="6104386" y="1128360"/>
            <a:ext cx="178125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ko-KR" sz="1200" dirty="0" err="1">
                <a:latin typeface="Arial" panose="020B0604020202020204" pitchFamily="34" charset="0"/>
                <a:cs typeface="Arial" panose="020B0604020202020204" pitchFamily="34" charset="0"/>
              </a:rPr>
              <a:t>Msgs</a:t>
            </a:r>
            <a:r>
              <a:rPr kumimoji="1"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 &amp; </a:t>
            </a:r>
            <a:r>
              <a:rPr kumimoji="1" lang="en-US" altLang="ko-KR" sz="1200" dirty="0" err="1">
                <a:latin typeface="Arial" panose="020B0604020202020204" pitchFamily="34" charset="0"/>
                <a:cs typeface="Arial" panose="020B0604020202020204" pitchFamily="34" charset="0"/>
              </a:rPr>
              <a:t>cmds</a:t>
            </a:r>
            <a:r>
              <a:rPr kumimoji="1"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 for online</a:t>
            </a:r>
            <a:endParaRPr kumimoji="1" lang="ko-KR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38" name="직선 화살표 연결선 112">
            <a:extLst>
              <a:ext uri="{FF2B5EF4-FFF2-40B4-BE49-F238E27FC236}">
                <a16:creationId xmlns:a16="http://schemas.microsoft.com/office/drawing/2014/main" id="{5C148EDD-3634-7347-B95C-0A74DD33C2C1}"/>
              </a:ext>
            </a:extLst>
          </p:cNvPr>
          <p:cNvCxnSpPr>
            <a:cxnSpLocks/>
          </p:cNvCxnSpPr>
          <p:nvPr/>
        </p:nvCxnSpPr>
        <p:spPr>
          <a:xfrm>
            <a:off x="240765" y="1069448"/>
            <a:ext cx="521220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9" name="직사각형 238">
            <a:extLst>
              <a:ext uri="{FF2B5EF4-FFF2-40B4-BE49-F238E27FC236}">
                <a16:creationId xmlns:a16="http://schemas.microsoft.com/office/drawing/2014/main" id="{5FF6C0ED-46FB-C54D-90FC-5FCBE31059B5}"/>
              </a:ext>
            </a:extLst>
          </p:cNvPr>
          <p:cNvSpPr/>
          <p:nvPr/>
        </p:nvSpPr>
        <p:spPr>
          <a:xfrm>
            <a:off x="626849" y="939989"/>
            <a:ext cx="129575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 dirty="0" err="1">
                <a:latin typeface="Arial" panose="020B0604020202020204" pitchFamily="34" charset="0"/>
                <a:cs typeface="Arial" panose="020B0604020202020204" pitchFamily="34" charset="0"/>
              </a:rPr>
              <a:t>Msgs</a:t>
            </a:r>
            <a:r>
              <a:rPr kumimoji="1"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 &amp; </a:t>
            </a:r>
            <a:r>
              <a:rPr kumimoji="1" lang="en-US" altLang="ko-KR" sz="1200" dirty="0" err="1">
                <a:latin typeface="Arial" panose="020B0604020202020204" pitchFamily="34" charset="0"/>
                <a:cs typeface="Arial" panose="020B0604020202020204" pitchFamily="34" charset="0"/>
              </a:rPr>
              <a:t>cmds</a:t>
            </a:r>
            <a:r>
              <a:rPr kumimoji="1"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kumimoji="1" lang="ko-KR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41" name="직선 연결선[R] 240">
            <a:extLst>
              <a:ext uri="{FF2B5EF4-FFF2-40B4-BE49-F238E27FC236}">
                <a16:creationId xmlns:a16="http://schemas.microsoft.com/office/drawing/2014/main" id="{04265992-DBD4-E148-B0A5-D43DD76F0C7F}"/>
              </a:ext>
            </a:extLst>
          </p:cNvPr>
          <p:cNvCxnSpPr>
            <a:cxnSpLocks/>
            <a:endCxn id="100" idx="2"/>
          </p:cNvCxnSpPr>
          <p:nvPr/>
        </p:nvCxnSpPr>
        <p:spPr>
          <a:xfrm flipV="1">
            <a:off x="4747399" y="5085601"/>
            <a:ext cx="0" cy="396584"/>
          </a:xfrm>
          <a:prstGeom prst="line">
            <a:avLst/>
          </a:prstGeom>
          <a:ln w="38100">
            <a:solidFill>
              <a:schemeClr val="tx1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직선 연결선[R] 244">
            <a:extLst>
              <a:ext uri="{FF2B5EF4-FFF2-40B4-BE49-F238E27FC236}">
                <a16:creationId xmlns:a16="http://schemas.microsoft.com/office/drawing/2014/main" id="{AB77A5DF-FEA7-744E-B7A5-92263CDA5282}"/>
              </a:ext>
            </a:extLst>
          </p:cNvPr>
          <p:cNvCxnSpPr>
            <a:cxnSpLocks/>
            <a:stCxn id="32" idx="1"/>
            <a:endCxn id="100" idx="3"/>
          </p:cNvCxnSpPr>
          <p:nvPr/>
        </p:nvCxnSpPr>
        <p:spPr>
          <a:xfrm rot="10800000">
            <a:off x="5323940" y="4881254"/>
            <a:ext cx="553151" cy="807189"/>
          </a:xfrm>
          <a:prstGeom prst="bentConnector3">
            <a:avLst>
              <a:gd name="adj1" fmla="val 67712"/>
            </a:avLst>
          </a:prstGeom>
          <a:ln w="38100">
            <a:solidFill>
              <a:schemeClr val="tx1"/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직선 연결선[R] 258">
            <a:extLst>
              <a:ext uri="{FF2B5EF4-FFF2-40B4-BE49-F238E27FC236}">
                <a16:creationId xmlns:a16="http://schemas.microsoft.com/office/drawing/2014/main" id="{8DDB764C-A8D4-6847-B310-31BBB22B5395}"/>
              </a:ext>
            </a:extLst>
          </p:cNvPr>
          <p:cNvCxnSpPr>
            <a:cxnSpLocks/>
          </p:cNvCxnSpPr>
          <p:nvPr/>
        </p:nvCxnSpPr>
        <p:spPr>
          <a:xfrm flipV="1">
            <a:off x="5517816" y="5008985"/>
            <a:ext cx="359274" cy="10942"/>
          </a:xfrm>
          <a:prstGeom prst="line">
            <a:avLst/>
          </a:prstGeom>
          <a:ln w="38100">
            <a:solidFill>
              <a:schemeClr val="tx1"/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6" name="직사각형 265">
            <a:extLst>
              <a:ext uri="{FF2B5EF4-FFF2-40B4-BE49-F238E27FC236}">
                <a16:creationId xmlns:a16="http://schemas.microsoft.com/office/drawing/2014/main" id="{1340A97A-499D-764E-A0D5-F4BC81A0FDBE}"/>
              </a:ext>
            </a:extLst>
          </p:cNvPr>
          <p:cNvSpPr/>
          <p:nvPr/>
        </p:nvSpPr>
        <p:spPr>
          <a:xfrm>
            <a:off x="8033294" y="915916"/>
            <a:ext cx="966690" cy="41743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ko-KR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 modules</a:t>
            </a:r>
            <a:endParaRPr kumimoji="1" lang="ko-KR" altLang="en-US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9" name="직사각형 278">
            <a:extLst>
              <a:ext uri="{FF2B5EF4-FFF2-40B4-BE49-F238E27FC236}">
                <a16:creationId xmlns:a16="http://schemas.microsoft.com/office/drawing/2014/main" id="{062129F7-5E2C-414E-A9F3-6D33E341B90C}"/>
              </a:ext>
            </a:extLst>
          </p:cNvPr>
          <p:cNvSpPr/>
          <p:nvPr/>
        </p:nvSpPr>
        <p:spPr>
          <a:xfrm>
            <a:off x="745656" y="2512304"/>
            <a:ext cx="98135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Game </a:t>
            </a:r>
          </a:p>
          <a:p>
            <a:pPr algn="ctr"/>
            <a:r>
              <a:rPr kumimoji="1"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Process</a:t>
            </a:r>
            <a:endParaRPr kumimoji="1" lang="ko-KR" alt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8" name="오른쪽 화살표[R] 287">
            <a:extLst>
              <a:ext uri="{FF2B5EF4-FFF2-40B4-BE49-F238E27FC236}">
                <a16:creationId xmlns:a16="http://schemas.microsoft.com/office/drawing/2014/main" id="{6959D055-DCC0-8B4C-89E4-B931504ACB6B}"/>
              </a:ext>
            </a:extLst>
          </p:cNvPr>
          <p:cNvSpPr/>
          <p:nvPr/>
        </p:nvSpPr>
        <p:spPr>
          <a:xfrm>
            <a:off x="2465800" y="3299347"/>
            <a:ext cx="584200" cy="1624417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697025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19</a:t>
            </a:fld>
            <a:endParaRPr lang="ko-KR" altLang="en-US" sz="14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256071" y="836712"/>
            <a:ext cx="8496944" cy="5900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CI : </a:t>
            </a:r>
            <a:r>
              <a:rPr lang="en-US" altLang="ko-KR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Github</a:t>
            </a: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 + Jenkins (</a:t>
            </a: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  <a:hlinkClick r:id="rId2" invalidUrl="http://:8080/"/>
              </a:rPr>
              <a:t>http://18.210.196.163:8080</a:t>
            </a: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)+ </a:t>
            </a:r>
            <a:r>
              <a:rPr lang="en-US" altLang="ko-KR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sonaQube</a:t>
            </a:r>
            <a:endParaRPr lang="en-US" altLang="ko-KR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Source repository :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github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https://github.com/sunghochin/TartanAdventure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285750" indent="-28575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Quality Tool : SonarQube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  <a:hlinkClick r:id="rId4" invalidUrl="http://:9000/projects"/>
              </a:rPr>
              <a:t>http://18.210.196.163:9000/projects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285750" indent="-28575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document configuration :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wiki page (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https://sdet-bts.atlassian.net/wiki/spaces/SDET/overview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285750" indent="-28575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issue tracker :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jira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https://sdet-bts.atlassian.net/secure/RapidBoard.jspa?projectKey=SDET&amp;rapidView=1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285750" indent="-28575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Coverage library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: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jacoco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pitest</a:t>
            </a:r>
            <a:endParaRPr lang="en-US" altLang="ko-KR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33843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Tools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03312DD6-5E1B-F545-AAE6-07513AA8D2D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8813" r="20127"/>
          <a:stretch/>
        </p:blipFill>
        <p:spPr>
          <a:xfrm>
            <a:off x="1115616" y="1628800"/>
            <a:ext cx="792088" cy="67789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BEC756E-0F1F-5C4C-B38D-94AA172B296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67837" y="1454960"/>
            <a:ext cx="792088" cy="97246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9C18610-14F5-D84C-AB49-DB9D203DCE7A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32294" r="29907"/>
          <a:stretch/>
        </p:blipFill>
        <p:spPr>
          <a:xfrm>
            <a:off x="7058354" y="1604643"/>
            <a:ext cx="1123292" cy="6731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A8A550D-772B-6C40-AE7A-A134F97B61E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03339" y="2892754"/>
            <a:ext cx="1075664" cy="66660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778C2BB-65A3-7B49-B508-260A7874B93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71600" y="3501008"/>
            <a:ext cx="1162472" cy="270575"/>
          </a:xfrm>
          <a:prstGeom prst="rect">
            <a:avLst/>
          </a:prstGeom>
        </p:spPr>
      </p:pic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B97D3A5F-EE24-124A-8381-833F3BB71BD0}"/>
              </a:ext>
            </a:extLst>
          </p:cNvPr>
          <p:cNvCxnSpPr>
            <a:cxnSpLocks/>
            <a:stCxn id="11" idx="0"/>
            <a:endCxn id="2" idx="2"/>
          </p:cNvCxnSpPr>
          <p:nvPr/>
        </p:nvCxnSpPr>
        <p:spPr>
          <a:xfrm flipH="1" flipV="1">
            <a:off x="1511660" y="2306695"/>
            <a:ext cx="41176" cy="11943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E836DD7E-32A9-B34B-8B04-8A7C9DE20823}"/>
              </a:ext>
            </a:extLst>
          </p:cNvPr>
          <p:cNvCxnSpPr>
            <a:cxnSpLocks/>
            <a:stCxn id="2" idx="3"/>
            <a:endCxn id="4" idx="1"/>
          </p:cNvCxnSpPr>
          <p:nvPr/>
        </p:nvCxnSpPr>
        <p:spPr>
          <a:xfrm flipV="1">
            <a:off x="1907704" y="1941193"/>
            <a:ext cx="2260133" cy="265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D2F27CCB-B1DD-3343-A7D5-1C5D4284EF7C}"/>
              </a:ext>
            </a:extLst>
          </p:cNvPr>
          <p:cNvCxnSpPr>
            <a:cxnSpLocks/>
            <a:stCxn id="4" idx="3"/>
            <a:endCxn id="9" idx="1"/>
          </p:cNvCxnSpPr>
          <p:nvPr/>
        </p:nvCxnSpPr>
        <p:spPr>
          <a:xfrm>
            <a:off x="4959925" y="1941193"/>
            <a:ext cx="20984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1" name="그림 20">
            <a:extLst>
              <a:ext uri="{FF2B5EF4-FFF2-40B4-BE49-F238E27FC236}">
                <a16:creationId xmlns:a16="http://schemas.microsoft.com/office/drawing/2014/main" id="{3CB2AB24-4284-064F-8415-C5634630945D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25038" t="28469" r="28604" b="39743"/>
          <a:stretch/>
        </p:blipFill>
        <p:spPr>
          <a:xfrm>
            <a:off x="5796136" y="3010881"/>
            <a:ext cx="1154648" cy="39338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FEF2F1D4-EC12-8C47-BA69-399EE3B12DA8}"/>
              </a:ext>
            </a:extLst>
          </p:cNvPr>
          <p:cNvSpPr txBox="1"/>
          <p:nvPr/>
        </p:nvSpPr>
        <p:spPr>
          <a:xfrm>
            <a:off x="962510" y="2708920"/>
            <a:ext cx="12212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source commit</a:t>
            </a:r>
            <a:endParaRPr kumimoji="1" lang="ko-KR" altLang="en-US" sz="12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A75D133-1E89-A145-836F-379C854DF71B}"/>
              </a:ext>
            </a:extLst>
          </p:cNvPr>
          <p:cNvSpPr txBox="1"/>
          <p:nvPr/>
        </p:nvSpPr>
        <p:spPr>
          <a:xfrm>
            <a:off x="2514311" y="1614965"/>
            <a:ext cx="15042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Auto trigger build </a:t>
            </a:r>
            <a:endParaRPr kumimoji="1" lang="ko-KR" altLang="en-US" sz="1200" dirty="0"/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07270B06-B03D-5349-AC05-3D26D2C00562}"/>
              </a:ext>
            </a:extLst>
          </p:cNvPr>
          <p:cNvCxnSpPr>
            <a:cxnSpLocks/>
            <a:stCxn id="4" idx="2"/>
            <a:endCxn id="10" idx="0"/>
          </p:cNvCxnSpPr>
          <p:nvPr/>
        </p:nvCxnSpPr>
        <p:spPr>
          <a:xfrm flipH="1">
            <a:off x="4141171" y="2427425"/>
            <a:ext cx="422710" cy="4653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392E50BC-610E-2D45-85E5-7BBC1592CE6A}"/>
              </a:ext>
            </a:extLst>
          </p:cNvPr>
          <p:cNvSpPr txBox="1"/>
          <p:nvPr/>
        </p:nvSpPr>
        <p:spPr>
          <a:xfrm>
            <a:off x="3779912" y="2431921"/>
            <a:ext cx="5373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build</a:t>
            </a:r>
            <a:endParaRPr kumimoji="1" lang="ko-KR" altLang="en-US" sz="1200" dirty="0"/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28C23086-F223-2D49-B7DA-4D56602391A4}"/>
              </a:ext>
            </a:extLst>
          </p:cNvPr>
          <p:cNvCxnSpPr>
            <a:cxnSpLocks/>
            <a:stCxn id="10" idx="3"/>
            <a:endCxn id="21" idx="1"/>
          </p:cNvCxnSpPr>
          <p:nvPr/>
        </p:nvCxnSpPr>
        <p:spPr>
          <a:xfrm flipV="1">
            <a:off x="4679003" y="3207575"/>
            <a:ext cx="1117133" cy="18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B2D434F6-80CF-1547-A789-28A95C650E8D}"/>
              </a:ext>
            </a:extLst>
          </p:cNvPr>
          <p:cNvSpPr txBox="1"/>
          <p:nvPr/>
        </p:nvSpPr>
        <p:spPr>
          <a:xfrm>
            <a:off x="4426377" y="2907967"/>
            <a:ext cx="14639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Measure coverage</a:t>
            </a:r>
            <a:endParaRPr kumimoji="1" lang="ko-KR" altLang="en-US" sz="12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96AEE11-377E-6F43-A9FC-84BA388C5BB4}"/>
              </a:ext>
            </a:extLst>
          </p:cNvPr>
          <p:cNvSpPr txBox="1"/>
          <p:nvPr/>
        </p:nvSpPr>
        <p:spPr>
          <a:xfrm>
            <a:off x="5092132" y="1621417"/>
            <a:ext cx="11507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Static analysis</a:t>
            </a:r>
            <a:endParaRPr kumimoji="1" lang="ko-KR" altLang="en-US" sz="1200" dirty="0"/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1AFA80C6-2285-9144-9FA0-9E4033C149D3}"/>
              </a:ext>
            </a:extLst>
          </p:cNvPr>
          <p:cNvCxnSpPr>
            <a:cxnSpLocks/>
            <a:stCxn id="21" idx="3"/>
          </p:cNvCxnSpPr>
          <p:nvPr/>
        </p:nvCxnSpPr>
        <p:spPr>
          <a:xfrm flipV="1">
            <a:off x="6950784" y="2277743"/>
            <a:ext cx="501536" cy="9298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DDD9D122-A080-544B-AA1C-C94A1D91D0EC}"/>
              </a:ext>
            </a:extLst>
          </p:cNvPr>
          <p:cNvSpPr txBox="1"/>
          <p:nvPr/>
        </p:nvSpPr>
        <p:spPr>
          <a:xfrm>
            <a:off x="6501166" y="2486977"/>
            <a:ext cx="16587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Coverage integration</a:t>
            </a:r>
            <a:endParaRPr kumimoji="1"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3019172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80E8D238-1282-4047-ADCD-348209F756B1}" type="slidenum">
              <a:rPr lang="ko-KR" altLang="en-US" sz="1400" b="1" smtClean="0">
                <a:latin typeface="Arial" panose="020B0604020202020204" pitchFamily="34" charset="0"/>
                <a:cs typeface="Arial" panose="020B0604020202020204" pitchFamily="34" charset="0"/>
              </a:rPr>
              <a:t>2</a:t>
            </a:fld>
            <a:endParaRPr lang="ko-KR" alt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33843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Who is BTS?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256071" y="784539"/>
            <a:ext cx="849694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2000" b="1" i="1" dirty="0">
                <a:latin typeface="Arial" panose="020B0604020202020204" pitchFamily="34" charset="0"/>
                <a:cs typeface="Arial" panose="020B0604020202020204" pitchFamily="34" charset="0"/>
              </a:rPr>
              <a:t>More famous Koreans than Kimchi and </a:t>
            </a:r>
            <a:r>
              <a:rPr lang="en-US" altLang="ko-KR" sz="2000" b="1" i="1" dirty="0" err="1">
                <a:latin typeface="Arial" panose="020B0604020202020204" pitchFamily="34" charset="0"/>
                <a:cs typeface="Arial" panose="020B0604020202020204" pitchFamily="34" charset="0"/>
              </a:rPr>
              <a:t>Psy</a:t>
            </a:r>
            <a:r>
              <a:rPr lang="en-US" altLang="ko-KR" sz="2000" b="1" i="1" dirty="0">
                <a:latin typeface="Arial" panose="020B0604020202020204" pitchFamily="34" charset="0"/>
                <a:cs typeface="Arial" panose="020B0604020202020204" pitchFamily="34" charset="0"/>
              </a:rPr>
              <a:t> (Gangnam Style)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2000" b="1" i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324 / 1000000 - according to newspaper in 2015.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2000" b="1" i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Self Verification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251520" y="5674022"/>
            <a:ext cx="84969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>
                <a:latin typeface="Arial" panose="020B0604020202020204" pitchFamily="34" charset="0"/>
                <a:cs typeface="Arial" panose="020B0604020202020204" pitchFamily="34" charset="0"/>
              </a:rPr>
              <a:t>The group's 2018 album, LOVE YOURSELF </a:t>
            </a:r>
            <a:r>
              <a:rPr lang="ko-KR" altLang="en-US" sz="1200" b="1">
                <a:latin typeface="Arial" panose="020B0604020202020204" pitchFamily="34" charset="0"/>
                <a:cs typeface="Arial" panose="020B0604020202020204" pitchFamily="34" charset="0"/>
              </a:rPr>
              <a:t>轉 </a:t>
            </a:r>
            <a:r>
              <a:rPr lang="en-US" altLang="ko-KR" sz="1200" b="1" dirty="0">
                <a:latin typeface="Arial" panose="020B0604020202020204" pitchFamily="34" charset="0"/>
                <a:cs typeface="Arial" panose="020B0604020202020204" pitchFamily="34" charset="0"/>
              </a:rPr>
              <a:t>'Tear', debuted at No. 1 on the Billboard200 </a:t>
            </a: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latin typeface="Arial" panose="020B0604020202020204" pitchFamily="34" charset="0"/>
                <a:cs typeface="Arial" panose="020B0604020202020204" pitchFamily="34" charset="0"/>
              </a:rPr>
              <a:t>       and No. 10 on the BillboardHOT100 , marking the </a:t>
            </a:r>
            <a:r>
              <a:rPr lang="en-US" altLang="ko-KR" sz="12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highest rank as Asian artist in history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>
                <a:latin typeface="Arial" panose="020B0604020202020204" pitchFamily="34" charset="0"/>
                <a:cs typeface="Arial" panose="020B0604020202020204" pitchFamily="34" charset="0"/>
              </a:rPr>
              <a:t>2017 and 2018 Billboard Music Awards BBMAs - Top Social Artist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1583" y="2195161"/>
            <a:ext cx="6605269" cy="350887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3340809"/>
            <a:ext cx="4248472" cy="2372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2039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20</a:t>
            </a:fld>
            <a:endParaRPr lang="ko-KR" altLang="en-US" sz="1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33843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Q&amp;A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5736F6F7-E001-2547-BD4A-3C13D8B4B3A8}"/>
              </a:ext>
            </a:extLst>
          </p:cNvPr>
          <p:cNvSpPr txBox="1"/>
          <p:nvPr/>
        </p:nvSpPr>
        <p:spPr>
          <a:xfrm>
            <a:off x="1691680" y="2564904"/>
            <a:ext cx="568863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b="1" dirty="0">
                <a:latin typeface="Arial" panose="020B0604020202020204" pitchFamily="34" charset="0"/>
                <a:cs typeface="Arial" panose="020B0604020202020204" pitchFamily="34" charset="0"/>
              </a:rPr>
              <a:t>Thank you for your attention!!</a:t>
            </a:r>
            <a:endParaRPr lang="ko-KR" altLang="en-US" sz="4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02754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21</a:t>
            </a:fld>
            <a:endParaRPr lang="ko-KR" altLang="en-US" sz="1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56886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Appendix 1. Refactoring &amp; Re-Work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graphicFrame>
        <p:nvGraphicFramePr>
          <p:cNvPr id="3" name="표 2"/>
          <p:cNvGraphicFramePr>
            <a:graphicFrameLocks noGrp="1"/>
          </p:cNvGraphicFramePr>
          <p:nvPr>
            <p:extLst/>
          </p:nvPr>
        </p:nvGraphicFramePr>
        <p:xfrm>
          <a:off x="457200" y="1590414"/>
          <a:ext cx="8147248" cy="2990714"/>
        </p:xfrm>
        <a:graphic>
          <a:graphicData uri="http://schemas.openxmlformats.org/drawingml/2006/table">
            <a:tbl>
              <a:tblPr/>
              <a:tblGrid>
                <a:gridCol w="17211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02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558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33026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b="1" dirty="0">
                          <a:solidFill>
                            <a:srgbClr val="333333"/>
                          </a:solidFill>
                          <a:effectLst/>
                        </a:rPr>
                        <a:t>Category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1" dirty="0" err="1">
                          <a:solidFill>
                            <a:srgbClr val="333333"/>
                          </a:solidFill>
                          <a:effectLst/>
                        </a:rPr>
                        <a:t>num</a:t>
                      </a:r>
                      <a:endParaRPr lang="en-US" sz="1100" b="1" dirty="0">
                        <a:solidFill>
                          <a:srgbClr val="333333"/>
                        </a:solidFill>
                        <a:effectLst/>
                      </a:endParaRP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b="1" dirty="0">
                          <a:solidFill>
                            <a:srgbClr val="333333"/>
                          </a:solidFill>
                          <a:effectLst/>
                        </a:rPr>
                        <a:t>Graph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9711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>
                          <a:effectLst/>
                        </a:rPr>
                        <a:t>adjust access restriction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100">
                          <a:effectLst/>
                        </a:rPr>
                        <a:t>36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8">
                  <a:txBody>
                    <a:bodyPr/>
                    <a:lstStyle/>
                    <a:p>
                      <a:pPr algn="l" fontAlgn="t"/>
                      <a:endParaRPr lang="ko-KR" altLang="en-US" dirty="0">
                        <a:effectLst/>
                      </a:endParaRP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9711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>
                          <a:effectLst/>
                        </a:rPr>
                        <a:t>add return value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100">
                          <a:effectLst/>
                        </a:rPr>
                        <a:t>22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9711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>
                          <a:effectLst/>
                        </a:rPr>
                        <a:t>method extract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100">
                          <a:effectLst/>
                        </a:rPr>
                        <a:t>4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9711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>
                          <a:effectLst/>
                        </a:rPr>
                        <a:t>reduce complexity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100">
                          <a:effectLst/>
                        </a:rPr>
                        <a:t>2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9711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>
                          <a:effectLst/>
                        </a:rPr>
                        <a:t>add new constructor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100">
                          <a:effectLst/>
                        </a:rPr>
                        <a:t>2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9711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>
                          <a:effectLst/>
                        </a:rPr>
                        <a:t>reduce redundancy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100">
                          <a:effectLst/>
                        </a:rPr>
                        <a:t>1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9711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>
                          <a:effectLst/>
                        </a:rPr>
                        <a:t>add debug mode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100">
                          <a:effectLst/>
                        </a:rPr>
                        <a:t>1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9711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>
                          <a:effectLst/>
                        </a:rPr>
                        <a:t>object inject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100" dirty="0">
                          <a:effectLst/>
                        </a:rPr>
                        <a:t>1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1025" name="Picture 1" descr="https://sdet-bts.atlassian.net/wiki/download/thumbnails/1376267/image2018-7-22_9-4-17.png?version=1&amp;modificationDate=1532264659037&amp;cacheVersion=1&amp;api=v2&amp;width=707&amp;height=40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2060846"/>
            <a:ext cx="4392488" cy="2485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293680" y="893483"/>
            <a:ext cx="2525050" cy="4149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Refactoring Status</a:t>
            </a:r>
          </a:p>
        </p:txBody>
      </p:sp>
    </p:spTree>
    <p:extLst>
      <p:ext uri="{BB962C8B-B14F-4D97-AF65-F5344CB8AC3E}">
        <p14:creationId xmlns:p14="http://schemas.microsoft.com/office/powerpoint/2010/main" val="13069488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22</a:t>
            </a:fld>
            <a:endParaRPr lang="ko-KR" altLang="en-US" sz="1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60486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Appendix 2. Refactoring &amp; Re-Work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680" y="5373216"/>
            <a:ext cx="5164203" cy="792088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3688" y="1412776"/>
            <a:ext cx="5379459" cy="348042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6023" y="1412776"/>
            <a:ext cx="1435657" cy="78583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15399" y="2982225"/>
            <a:ext cx="1471401" cy="80594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직사각형 11"/>
          <p:cNvSpPr/>
          <p:nvPr/>
        </p:nvSpPr>
        <p:spPr>
          <a:xfrm>
            <a:off x="293680" y="893483"/>
            <a:ext cx="2393797" cy="4127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 err="1">
                <a:latin typeface="Arial" panose="020B0604020202020204" pitchFamily="34" charset="0"/>
                <a:cs typeface="Arial" panose="020B0604020202020204" pitchFamily="34" charset="0"/>
              </a:rPr>
              <a:t>SonarQube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="1" dirty="0" err="1">
                <a:latin typeface="Arial" panose="020B0604020202020204" pitchFamily="34" charset="0"/>
                <a:cs typeface="Arial" panose="020B0604020202020204" pitchFamily="34" charset="0"/>
              </a:rPr>
              <a:t>Trand</a:t>
            </a:r>
            <a:endParaRPr lang="en-US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03378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23</a:t>
            </a:fld>
            <a:endParaRPr lang="ko-KR" altLang="en-US" sz="1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59766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Appendix 3. Pre-Test outputs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704" y="1036690"/>
            <a:ext cx="7826647" cy="550222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256071" y="667868"/>
            <a:ext cx="280376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/>
              <a:t>Defect : 16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4139952" y="1017806"/>
            <a:ext cx="4392488" cy="55211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4646" y="1324380"/>
            <a:ext cx="3737794" cy="492684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4828609" y="726809"/>
            <a:ext cx="2803761" cy="448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/>
              <a:t>Game Map</a:t>
            </a:r>
          </a:p>
        </p:txBody>
      </p:sp>
    </p:spTree>
    <p:extLst>
      <p:ext uri="{BB962C8B-B14F-4D97-AF65-F5344CB8AC3E}">
        <p14:creationId xmlns:p14="http://schemas.microsoft.com/office/powerpoint/2010/main" val="42686792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24</a:t>
            </a:fld>
            <a:endParaRPr lang="ko-KR" altLang="en-US" sz="1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7560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Appendix 4. Quality activity – Unit test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620" y="4365104"/>
            <a:ext cx="4536504" cy="21194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620" y="1414068"/>
            <a:ext cx="7551745" cy="23029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293680" y="893483"/>
            <a:ext cx="1579984" cy="4127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/>
              <a:t>Coverage 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323528" y="3840664"/>
            <a:ext cx="1733167" cy="4524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/>
              <a:t>Defect list </a:t>
            </a:r>
          </a:p>
        </p:txBody>
      </p:sp>
    </p:spTree>
    <p:extLst>
      <p:ext uri="{BB962C8B-B14F-4D97-AF65-F5344CB8AC3E}">
        <p14:creationId xmlns:p14="http://schemas.microsoft.com/office/powerpoint/2010/main" val="4610240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25</a:t>
            </a:fld>
            <a:endParaRPr lang="ko-KR" altLang="en-US" sz="1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7488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Appendix 5. Quality activity – Integration test</a:t>
            </a:r>
            <a:endParaRPr lang="ko-KR" altLang="en-US" sz="2400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2156" y="1502462"/>
            <a:ext cx="3650284" cy="6303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122" y="1484785"/>
            <a:ext cx="4167144" cy="4032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293680" y="893483"/>
            <a:ext cx="1542089" cy="4127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/>
              <a:t>Test case 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4712749" y="892276"/>
            <a:ext cx="1590500" cy="4127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/>
              <a:t>Defect list</a:t>
            </a:r>
          </a:p>
        </p:txBody>
      </p:sp>
    </p:spTree>
    <p:extLst>
      <p:ext uri="{BB962C8B-B14F-4D97-AF65-F5344CB8AC3E}">
        <p14:creationId xmlns:p14="http://schemas.microsoft.com/office/powerpoint/2010/main" val="39544037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26</a:t>
            </a:fld>
            <a:endParaRPr lang="ko-KR" altLang="en-US" sz="1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7560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Appendix 4. Quality activity – integration test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293680" y="893483"/>
            <a:ext cx="2381934" cy="4524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/>
              <a:t>Before Coverage 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323528" y="3198368"/>
            <a:ext cx="2220223" cy="4127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/>
              <a:t>After Coverage 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931" y="3668638"/>
            <a:ext cx="5419725" cy="55245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506" y="4236981"/>
            <a:ext cx="5391150" cy="25717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1506" y="4509120"/>
            <a:ext cx="5476875" cy="238125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0221" y="4782188"/>
            <a:ext cx="5476875" cy="45720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6743" y="1856976"/>
            <a:ext cx="5372100" cy="24765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0221" y="1295001"/>
            <a:ext cx="5381625" cy="561975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3210" y="2093740"/>
            <a:ext cx="5448300" cy="257175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24508" y="2350915"/>
            <a:ext cx="5448300" cy="46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9952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>
                <a:latin typeface="Arial" panose="020B0604020202020204" pitchFamily="34" charset="0"/>
                <a:cs typeface="Arial" panose="020B0604020202020204" pitchFamily="34" charset="0"/>
              </a:rPr>
              <a:t>3</a:t>
            </a:fld>
            <a:endParaRPr lang="ko-KR" alt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256070" y="836712"/>
            <a:ext cx="8832619" cy="5575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Team Goal</a:t>
            </a:r>
          </a:p>
          <a:p>
            <a:pPr lvl="1">
              <a:lnSpc>
                <a:spcPct val="150000"/>
              </a:lnSpc>
            </a:pPr>
            <a:r>
              <a:rPr lang="en-US" altLang="ko-KR" b="1" i="1" dirty="0"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  <a:r>
              <a:rPr lang="en-US" altLang="ko-KR" b="1" i="1" u="sng" dirty="0">
                <a:latin typeface="Arial" panose="020B0604020202020204" pitchFamily="34" charset="0"/>
                <a:cs typeface="Arial" panose="020B0604020202020204" pitchFamily="34" charset="0"/>
              </a:rPr>
              <a:t>Understanding of SDET Culture and Techniques</a:t>
            </a:r>
            <a:r>
              <a:rPr lang="en-US" altLang="ko-KR" b="1" i="1" dirty="0">
                <a:latin typeface="Arial" panose="020B0604020202020204" pitchFamily="34" charset="0"/>
                <a:cs typeface="Arial" panose="020B0604020202020204" pitchFamily="34" charset="0"/>
              </a:rPr>
              <a:t>”, </a:t>
            </a:r>
          </a:p>
          <a:p>
            <a:pPr lvl="1">
              <a:lnSpc>
                <a:spcPct val="150000"/>
              </a:lnSpc>
            </a:pPr>
            <a:r>
              <a:rPr lang="en-US" altLang="ko-KR" b="1" i="1" dirty="0">
                <a:latin typeface="Arial" panose="020B0604020202020204" pitchFamily="34" charset="0"/>
                <a:cs typeface="Arial" panose="020B0604020202020204" pitchFamily="34" charset="0"/>
              </a:rPr>
              <a:t> not dancing or singing like BTS.</a:t>
            </a:r>
          </a:p>
          <a:p>
            <a:pPr lvl="1">
              <a:lnSpc>
                <a:spcPct val="150000"/>
              </a:lnSpc>
            </a:pPr>
            <a:endParaRPr lang="en-US" altLang="ko-KR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Team member / Main Role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sz="1700" b="1" dirty="0">
                <a:latin typeface="Arial" panose="020B0604020202020204" pitchFamily="34" charset="0"/>
                <a:cs typeface="Arial" panose="020B0604020202020204" pitchFamily="34" charset="0"/>
              </a:rPr>
              <a:t>Clifford C Huff  </a:t>
            </a:r>
            <a:r>
              <a:rPr lang="en-US" altLang="ko-KR" sz="1700" dirty="0">
                <a:latin typeface="Arial" panose="020B0604020202020204" pitchFamily="34" charset="0"/>
                <a:cs typeface="Arial" panose="020B0604020202020204" pitchFamily="34" charset="0"/>
              </a:rPr>
              <a:t>/ Mentor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sz="1700" b="1" dirty="0">
                <a:latin typeface="Arial" panose="020B0604020202020204" pitchFamily="34" charset="0"/>
                <a:cs typeface="Arial" panose="020B0604020202020204" pitchFamily="34" charset="0"/>
              </a:rPr>
              <a:t>Sungho Chin </a:t>
            </a:r>
            <a:r>
              <a:rPr lang="en-US" altLang="ko-KR" sz="1700" dirty="0">
                <a:latin typeface="Arial" panose="020B0604020202020204" pitchFamily="34" charset="0"/>
                <a:cs typeface="Arial" panose="020B0604020202020204" pitchFamily="34" charset="0"/>
              </a:rPr>
              <a:t>/ Team &amp; Project Lead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sz="1700" b="1" dirty="0" err="1">
                <a:latin typeface="Arial" panose="020B0604020202020204" pitchFamily="34" charset="0"/>
                <a:cs typeface="Arial" panose="020B0604020202020204" pitchFamily="34" charset="0"/>
              </a:rPr>
              <a:t>Jonggoo</a:t>
            </a:r>
            <a:r>
              <a:rPr lang="en-US" altLang="ko-KR" sz="1700" b="1" dirty="0">
                <a:latin typeface="Arial" panose="020B0604020202020204" pitchFamily="34" charset="0"/>
                <a:cs typeface="Arial" panose="020B0604020202020204" pitchFamily="34" charset="0"/>
              </a:rPr>
              <a:t> Lee </a:t>
            </a:r>
            <a:r>
              <a:rPr lang="en-US" altLang="ko-KR" sz="1700" dirty="0">
                <a:latin typeface="Arial" panose="020B0604020202020204" pitchFamily="34" charset="0"/>
                <a:cs typeface="Arial" panose="020B0604020202020204" pitchFamily="34" charset="0"/>
              </a:rPr>
              <a:t>/ Code Review Lead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sz="1700" b="1" dirty="0" err="1">
                <a:latin typeface="Arial" panose="020B0604020202020204" pitchFamily="34" charset="0"/>
                <a:cs typeface="Arial" panose="020B0604020202020204" pitchFamily="34" charset="0"/>
              </a:rPr>
              <a:t>Sujung</a:t>
            </a:r>
            <a:r>
              <a:rPr lang="en-US" altLang="ko-KR" sz="17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700" b="1" dirty="0" err="1">
                <a:latin typeface="Arial" panose="020B0604020202020204" pitchFamily="34" charset="0"/>
                <a:cs typeface="Arial" panose="020B0604020202020204" pitchFamily="34" charset="0"/>
              </a:rPr>
              <a:t>Lyu</a:t>
            </a:r>
            <a:r>
              <a:rPr lang="en-US" altLang="ko-KR" sz="17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700" dirty="0"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en" altLang="ko-KR" sz="1700" dirty="0">
                <a:latin typeface="Arial" panose="020B0604020202020204" pitchFamily="34" charset="0"/>
                <a:cs typeface="Arial" panose="020B0604020202020204" pitchFamily="34" charset="0"/>
              </a:rPr>
              <a:t>Refactoring Lead</a:t>
            </a:r>
            <a:endParaRPr lang="en-US" altLang="ko-KR" sz="1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sz="1700" b="1" dirty="0" err="1">
                <a:latin typeface="Arial" panose="020B0604020202020204" pitchFamily="34" charset="0"/>
                <a:cs typeface="Arial" panose="020B0604020202020204" pitchFamily="34" charset="0"/>
              </a:rPr>
              <a:t>Jinhyuk</a:t>
            </a:r>
            <a:r>
              <a:rPr lang="en-US" altLang="ko-KR" sz="1700" b="1" dirty="0">
                <a:latin typeface="Arial" panose="020B0604020202020204" pitchFamily="34" charset="0"/>
                <a:cs typeface="Arial" panose="020B0604020202020204" pitchFamily="34" charset="0"/>
              </a:rPr>
              <a:t> Yang </a:t>
            </a:r>
            <a:r>
              <a:rPr lang="en-US" altLang="ko-KR" sz="1700" dirty="0"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en" altLang="ko-KR" sz="1700" dirty="0">
                <a:latin typeface="Arial" panose="020B0604020202020204" pitchFamily="34" charset="0"/>
                <a:cs typeface="Arial" panose="020B0604020202020204" pitchFamily="34" charset="0"/>
              </a:rPr>
              <a:t>Static Analysis Lead</a:t>
            </a:r>
            <a:endParaRPr lang="en-US" altLang="ko-KR" sz="1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sz="1700" b="1" dirty="0" err="1">
                <a:latin typeface="Arial" panose="020B0604020202020204" pitchFamily="34" charset="0"/>
                <a:cs typeface="Arial" panose="020B0604020202020204" pitchFamily="34" charset="0"/>
              </a:rPr>
              <a:t>Hyoyeon</a:t>
            </a:r>
            <a:r>
              <a:rPr lang="en-US" altLang="ko-KR" sz="1700" b="1" dirty="0">
                <a:latin typeface="Arial" panose="020B0604020202020204" pitchFamily="34" charset="0"/>
                <a:cs typeface="Arial" panose="020B0604020202020204" pitchFamily="34" charset="0"/>
              </a:rPr>
              <a:t> Hwang </a:t>
            </a:r>
            <a:r>
              <a:rPr lang="en-US" altLang="ko-KR" sz="1700" dirty="0">
                <a:latin typeface="Arial" panose="020B0604020202020204" pitchFamily="34" charset="0"/>
                <a:cs typeface="Arial" panose="020B0604020202020204" pitchFamily="34" charset="0"/>
              </a:rPr>
              <a:t>/ Plan &amp; Test Lead</a:t>
            </a:r>
          </a:p>
          <a:p>
            <a:pPr marL="742950" lvl="1" indent="-285750">
              <a:lnSpc>
                <a:spcPts val="2200"/>
              </a:lnSpc>
              <a:buFont typeface="Wingdings" pitchFamily="2" charset="2"/>
              <a:buChar char="ü"/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Ground Rules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Every member should be involved in every quality management process.</a:t>
            </a: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h for project / day, </a:t>
            </a: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project meeting / day, </a:t>
            </a: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mentoring meeting / week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33843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Team introductions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614F45E-B7E4-D34C-96BE-0710310E112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8102" y="3691967"/>
            <a:ext cx="2129004" cy="160924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C9ED6D7-3B12-EC45-AFC3-BE1A816E3B9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988100" y="1931913"/>
            <a:ext cx="2125073" cy="171694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C91597B-E90C-2349-8EC9-CDFCE782CF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88023" y="4240859"/>
            <a:ext cx="2120697" cy="106034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BF03601-6C90-1C4E-B609-5927E8334B3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4" y="1931914"/>
            <a:ext cx="2120697" cy="228823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E45D180-6B87-EA40-8BA3-6A4E5E1E6BF9}"/>
              </a:ext>
            </a:extLst>
          </p:cNvPr>
          <p:cNvSpPr txBox="1"/>
          <p:nvPr/>
        </p:nvSpPr>
        <p:spPr>
          <a:xfrm>
            <a:off x="4175215" y="295054"/>
            <a:ext cx="309251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rgbClr val="FF0000"/>
                </a:solidFill>
              </a:rPr>
              <a:t>사진 </a:t>
            </a:r>
            <a:r>
              <a:rPr kumimoji="1" lang="en-US" altLang="ko-KR" dirty="0">
                <a:solidFill>
                  <a:srgbClr val="FF0000"/>
                </a:solidFill>
              </a:rPr>
              <a:t>cliff</a:t>
            </a:r>
            <a:r>
              <a:rPr kumimoji="1" lang="ko-KR" altLang="en-US" dirty="0">
                <a:solidFill>
                  <a:srgbClr val="FF0000"/>
                </a:solidFill>
              </a:rPr>
              <a:t> 함께 </a:t>
            </a:r>
            <a:r>
              <a:rPr kumimoji="1" lang="ko-KR" altLang="en-US" dirty="0" err="1">
                <a:solidFill>
                  <a:srgbClr val="FF0000"/>
                </a:solidFill>
              </a:rPr>
              <a:t>찍은걸</a:t>
            </a:r>
            <a:r>
              <a:rPr kumimoji="1" lang="ko-KR" altLang="en-US" dirty="0">
                <a:solidFill>
                  <a:srgbClr val="FF0000"/>
                </a:solidFill>
              </a:rPr>
              <a:t> 추가</a:t>
            </a:r>
            <a:endParaRPr kumimoji="1" lang="en-US" altLang="ko-KR" dirty="0">
              <a:solidFill>
                <a:srgbClr val="FF0000"/>
              </a:solidFill>
            </a:endParaRPr>
          </a:p>
          <a:p>
            <a:endParaRPr kumimoji="1" lang="en-US" altLang="ko-KR" dirty="0">
              <a:solidFill>
                <a:srgbClr val="FF0000"/>
              </a:solidFill>
            </a:endParaRPr>
          </a:p>
          <a:p>
            <a:r>
              <a:rPr kumimoji="1" lang="ko-KR" altLang="en-US" dirty="0">
                <a:solidFill>
                  <a:srgbClr val="FF0000"/>
                </a:solidFill>
              </a:rPr>
              <a:t>이</a:t>
            </a:r>
            <a:r>
              <a:rPr kumimoji="1" lang="en-US" altLang="ko-KR" dirty="0">
                <a:solidFill>
                  <a:srgbClr val="FF0000"/>
                </a:solidFill>
              </a:rPr>
              <a:t>C. :</a:t>
            </a:r>
            <a:r>
              <a:rPr kumimoji="1" lang="ko-KR" altLang="en-US" dirty="0">
                <a:solidFill>
                  <a:srgbClr val="FF0000"/>
                </a:solidFill>
              </a:rPr>
              <a:t>  관련 내용 추가 </a:t>
            </a:r>
            <a:r>
              <a:rPr kumimoji="1" lang="en-US" altLang="ko-KR" dirty="0">
                <a:solidFill>
                  <a:srgbClr val="FF0000"/>
                </a:solidFill>
              </a:rPr>
              <a:t>/</a:t>
            </a:r>
            <a:r>
              <a:rPr kumimoji="1" lang="ko-KR" altLang="en-US" dirty="0">
                <a:solidFill>
                  <a:srgbClr val="FF0000"/>
                </a:solidFill>
              </a:rPr>
              <a:t>변경</a:t>
            </a:r>
          </a:p>
        </p:txBody>
      </p:sp>
    </p:spTree>
    <p:extLst>
      <p:ext uri="{BB962C8B-B14F-4D97-AF65-F5344CB8AC3E}">
        <p14:creationId xmlns:p14="http://schemas.microsoft.com/office/powerpoint/2010/main" val="31200573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4</a:t>
            </a:fld>
            <a:endParaRPr lang="ko-KR" altLang="en-US" sz="14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256071" y="836712"/>
            <a:ext cx="8496944" cy="5309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Project Goal</a:t>
            </a:r>
          </a:p>
          <a:p>
            <a:pPr marL="800100" lvl="1" indent="-34290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sz="20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Making Bug-free Game. (at least No Major, Critical defects)</a:t>
            </a:r>
          </a:p>
          <a:p>
            <a:pPr marL="1200150" lvl="2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Focus on testability</a:t>
            </a:r>
          </a:p>
          <a:p>
            <a:pPr marL="1257300" lvl="2" indent="-342900">
              <a:lnSpc>
                <a:spcPct val="130000"/>
              </a:lnSpc>
              <a:buFont typeface="Symbol" panose="05050102010706020507" pitchFamily="18" charset="2"/>
              <a:buChar char="Þ"/>
            </a:pP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not focus on simple coverage ratio </a:t>
            </a:r>
          </a:p>
          <a:p>
            <a:pPr marL="1257300" lvl="2" indent="-342900">
              <a:lnSpc>
                <a:spcPct val="130000"/>
              </a:lnSpc>
              <a:buFont typeface="Symbol" panose="05050102010706020507" pitchFamily="18" charset="2"/>
              <a:buChar char="Þ"/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Quality Goals</a:t>
            </a:r>
          </a:p>
          <a:p>
            <a:pPr marL="800100" lvl="1" indent="-34290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sz="2000" b="1" i="1" dirty="0">
                <a:latin typeface="Arial" panose="020B0604020202020204" pitchFamily="34" charset="0"/>
                <a:cs typeface="Arial" panose="020B0604020202020204" pitchFamily="34" charset="0"/>
              </a:rPr>
              <a:t>Testability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 : line coverage : 90%, branch coverage : 80%, mutation coverage : 90%</a:t>
            </a:r>
          </a:p>
          <a:p>
            <a:pPr marL="800100" lvl="1" indent="-34290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sz="2000" b="1" i="1" dirty="0">
                <a:latin typeface="Arial" panose="020B0604020202020204" pitchFamily="34" charset="0"/>
                <a:cs typeface="Arial" panose="020B0604020202020204" pitchFamily="34" charset="0"/>
              </a:rPr>
              <a:t>Function’s Logical Correctness 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: Unit Test - pass 100%</a:t>
            </a:r>
          </a:p>
          <a:p>
            <a:pPr marL="800100" lvl="1" indent="-34290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sz="2000" b="1" i="1" dirty="0">
                <a:latin typeface="Arial" panose="020B0604020202020204" pitchFamily="34" charset="0"/>
                <a:cs typeface="Arial" panose="020B0604020202020204" pitchFamily="34" charset="0"/>
              </a:rPr>
              <a:t>Function’s suitability for new features 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: 60%</a:t>
            </a:r>
            <a:endParaRPr lang="en-US" altLang="ko-KR" sz="20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sz="2000" b="1" i="1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Usability</a:t>
            </a: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(optional) : improve game command and message </a:t>
            </a:r>
            <a:r>
              <a:rPr lang="en-US" altLang="ko-KR" sz="2000" i="1" u="sng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visibility</a:t>
            </a: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(can be play the game with the less use ‘help’ command)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Discussion of collected data :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team Wiki, JIRA, Sonar, 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GIthub</a:t>
            </a:r>
            <a:endParaRPr lang="en-US" altLang="ko-KR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33843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Project introductions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B27AAC2-195B-F545-9B37-CCE4EBD13C76}"/>
              </a:ext>
            </a:extLst>
          </p:cNvPr>
          <p:cNvSpPr txBox="1"/>
          <p:nvPr/>
        </p:nvSpPr>
        <p:spPr>
          <a:xfrm>
            <a:off x="4175215" y="295054"/>
            <a:ext cx="259872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rgbClr val="FF0000"/>
                </a:solidFill>
              </a:rPr>
              <a:t>프로젝트 </a:t>
            </a:r>
            <a:r>
              <a:rPr kumimoji="1" lang="en-US" altLang="ko-KR" dirty="0">
                <a:solidFill>
                  <a:srgbClr val="FF0000"/>
                </a:solidFill>
              </a:rPr>
              <a:t>goal </a:t>
            </a:r>
            <a:r>
              <a:rPr kumimoji="1" lang="ko-KR" altLang="en-US" dirty="0">
                <a:solidFill>
                  <a:srgbClr val="FF0000"/>
                </a:solidFill>
              </a:rPr>
              <a:t>변경</a:t>
            </a:r>
            <a:endParaRPr kumimoji="1" lang="en-US" altLang="ko-KR" dirty="0">
              <a:solidFill>
                <a:srgbClr val="FF0000"/>
              </a:solidFill>
            </a:endParaRPr>
          </a:p>
          <a:p>
            <a:pPr marL="285750" indent="-285750">
              <a:buFontTx/>
              <a:buChar char="-"/>
            </a:pPr>
            <a:r>
              <a:rPr kumimoji="1" lang="en-US" altLang="ko-KR" dirty="0">
                <a:solidFill>
                  <a:srgbClr val="FF0000"/>
                </a:solidFill>
              </a:rPr>
              <a:t>Quality goal</a:t>
            </a:r>
            <a:r>
              <a:rPr kumimoji="1" lang="ko-KR" altLang="en-US" dirty="0">
                <a:solidFill>
                  <a:srgbClr val="FF0000"/>
                </a:solidFill>
              </a:rPr>
              <a:t> 을 정의</a:t>
            </a:r>
            <a:endParaRPr kumimoji="1" lang="en-US" altLang="ko-KR" dirty="0">
              <a:solidFill>
                <a:srgbClr val="FF0000"/>
              </a:solidFill>
            </a:endParaRPr>
          </a:p>
          <a:p>
            <a:pPr lvl="1"/>
            <a:r>
              <a:rPr kumimoji="1" lang="en-US" altLang="ko-KR" dirty="0">
                <a:solidFill>
                  <a:srgbClr val="FF0000"/>
                </a:solidFill>
              </a:rPr>
              <a:t>Measure </a:t>
            </a:r>
            <a:r>
              <a:rPr kumimoji="1" lang="ko-KR" altLang="en-US" dirty="0">
                <a:solidFill>
                  <a:srgbClr val="FF0000"/>
                </a:solidFill>
              </a:rPr>
              <a:t>정의</a:t>
            </a:r>
            <a:endParaRPr kumimoji="1" lang="en-US" altLang="ko-KR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A3F71E-6209-2E46-B362-99AAD0BA4207}"/>
              </a:ext>
            </a:extLst>
          </p:cNvPr>
          <p:cNvSpPr txBox="1"/>
          <p:nvPr/>
        </p:nvSpPr>
        <p:spPr>
          <a:xfrm>
            <a:off x="5724128" y="2271478"/>
            <a:ext cx="35556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rgbClr val="FF0000"/>
                </a:solidFill>
              </a:rPr>
              <a:t>프로젝트 </a:t>
            </a:r>
            <a:r>
              <a:rPr kumimoji="1" lang="en-US" altLang="ko-KR" dirty="0">
                <a:solidFill>
                  <a:srgbClr val="FF0000"/>
                </a:solidFill>
              </a:rPr>
              <a:t>goal(quality goal </a:t>
            </a:r>
            <a:r>
              <a:rPr kumimoji="1" lang="ko-KR" altLang="en-US" dirty="0">
                <a:solidFill>
                  <a:srgbClr val="FF0000"/>
                </a:solidFill>
              </a:rPr>
              <a:t>포함</a:t>
            </a:r>
            <a:r>
              <a:rPr kumimoji="1" lang="en-US" altLang="ko-KR" dirty="0">
                <a:solidFill>
                  <a:srgbClr val="FF0000"/>
                </a:solidFill>
              </a:rPr>
              <a:t>)</a:t>
            </a:r>
          </a:p>
          <a:p>
            <a:r>
              <a:rPr kumimoji="1" lang="ko-KR" altLang="en-US" dirty="0">
                <a:solidFill>
                  <a:srgbClr val="FF0000"/>
                </a:solidFill>
              </a:rPr>
              <a:t>목표대비</a:t>
            </a:r>
            <a:r>
              <a:rPr kumimoji="1" lang="en-US" altLang="ko-KR" dirty="0">
                <a:solidFill>
                  <a:srgbClr val="FF0000"/>
                </a:solidFill>
              </a:rPr>
              <a:t>/</a:t>
            </a:r>
            <a:r>
              <a:rPr kumimoji="1" lang="ko-KR" altLang="en-US" dirty="0">
                <a:solidFill>
                  <a:srgbClr val="FF0000"/>
                </a:solidFill>
              </a:rPr>
              <a:t>달성도 비교 추가</a:t>
            </a:r>
            <a:endParaRPr kumimoji="1" lang="en-US" altLang="ko-KR" dirty="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8328DC-7C69-1F41-8D59-CC9193B4919C}"/>
              </a:ext>
            </a:extLst>
          </p:cNvPr>
          <p:cNvSpPr txBox="1"/>
          <p:nvPr/>
        </p:nvSpPr>
        <p:spPr>
          <a:xfrm>
            <a:off x="7705687" y="775183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rgbClr val="FF0000"/>
                </a:solidFill>
              </a:rPr>
              <a:t>이</a:t>
            </a:r>
            <a:r>
              <a:rPr kumimoji="1" lang="en-US" altLang="ko-KR" dirty="0">
                <a:solidFill>
                  <a:srgbClr val="FF0000"/>
                </a:solidFill>
              </a:rPr>
              <a:t>C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6A3F71E-6209-2E46-B362-99AAD0BA4207}"/>
              </a:ext>
            </a:extLst>
          </p:cNvPr>
          <p:cNvSpPr txBox="1"/>
          <p:nvPr/>
        </p:nvSpPr>
        <p:spPr>
          <a:xfrm>
            <a:off x="899592" y="2484042"/>
            <a:ext cx="40687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b="1" dirty="0">
                <a:solidFill>
                  <a:srgbClr val="0070C0"/>
                </a:solidFill>
              </a:rPr>
              <a:t>Quality activity </a:t>
            </a:r>
            <a:r>
              <a:rPr kumimoji="1" lang="ko-KR" altLang="en-US" sz="1600" b="1" dirty="0">
                <a:solidFill>
                  <a:srgbClr val="0070C0"/>
                </a:solidFill>
              </a:rPr>
              <a:t>의 경험하고 현업에 적용</a:t>
            </a:r>
            <a:endParaRPr kumimoji="1" lang="en-US" altLang="ko-KR" sz="1600" b="1" dirty="0">
              <a:solidFill>
                <a:srgbClr val="0070C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6A3F71E-6209-2E46-B362-99AAD0BA4207}"/>
              </a:ext>
            </a:extLst>
          </p:cNvPr>
          <p:cNvSpPr txBox="1"/>
          <p:nvPr/>
        </p:nvSpPr>
        <p:spPr>
          <a:xfrm>
            <a:off x="6444208" y="4437112"/>
            <a:ext cx="39258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600" b="1" dirty="0">
                <a:solidFill>
                  <a:srgbClr val="0070C0"/>
                </a:solidFill>
              </a:rPr>
              <a:t>개발 </a:t>
            </a:r>
            <a:r>
              <a:rPr kumimoji="1" lang="en-US" altLang="ko-KR" sz="1600" b="1" dirty="0">
                <a:solidFill>
                  <a:srgbClr val="0070C0"/>
                </a:solidFill>
              </a:rPr>
              <a:t>feature </a:t>
            </a:r>
            <a:r>
              <a:rPr kumimoji="1" lang="ko-KR" altLang="en-US" sz="1600" b="1" dirty="0">
                <a:solidFill>
                  <a:srgbClr val="0070C0"/>
                </a:solidFill>
              </a:rPr>
              <a:t>를 세분화하고 </a:t>
            </a:r>
            <a:r>
              <a:rPr kumimoji="1" lang="en-US" altLang="ko-KR" sz="1600" b="1" dirty="0">
                <a:solidFill>
                  <a:srgbClr val="0070C0"/>
                </a:solidFill>
              </a:rPr>
              <a:t>pass</a:t>
            </a:r>
            <a:r>
              <a:rPr kumimoji="1" lang="ko-KR" altLang="en-US" sz="1600" b="1" dirty="0">
                <a:solidFill>
                  <a:srgbClr val="0070C0"/>
                </a:solidFill>
              </a:rPr>
              <a:t>율 작성</a:t>
            </a:r>
            <a:endParaRPr kumimoji="1" lang="en-US" altLang="ko-KR" sz="1600" b="1" dirty="0">
              <a:solidFill>
                <a:srgbClr val="0070C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6A3F71E-6209-2E46-B362-99AAD0BA4207}"/>
              </a:ext>
            </a:extLst>
          </p:cNvPr>
          <p:cNvSpPr txBox="1"/>
          <p:nvPr/>
        </p:nvSpPr>
        <p:spPr>
          <a:xfrm>
            <a:off x="6974381" y="3861048"/>
            <a:ext cx="2286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b="1">
                <a:solidFill>
                  <a:srgbClr val="0070C0"/>
                </a:solidFill>
              </a:rPr>
              <a:t>System test case </a:t>
            </a:r>
            <a:r>
              <a:rPr kumimoji="1" lang="ko-KR" altLang="en-US" sz="1600" b="1" dirty="0">
                <a:solidFill>
                  <a:srgbClr val="0070C0"/>
                </a:solidFill>
              </a:rPr>
              <a:t>추가</a:t>
            </a:r>
            <a:endParaRPr kumimoji="1" lang="en-US" altLang="ko-KR" sz="1600" b="1" dirty="0">
              <a:solidFill>
                <a:srgbClr val="0070C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6A3F71E-6209-2E46-B362-99AAD0BA4207}"/>
              </a:ext>
            </a:extLst>
          </p:cNvPr>
          <p:cNvSpPr txBox="1"/>
          <p:nvPr/>
        </p:nvSpPr>
        <p:spPr>
          <a:xfrm>
            <a:off x="6154926" y="5373216"/>
            <a:ext cx="38731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600" b="1" dirty="0" err="1">
                <a:solidFill>
                  <a:srgbClr val="0070C0"/>
                </a:solidFill>
              </a:rPr>
              <a:t>비기능</a:t>
            </a:r>
            <a:r>
              <a:rPr kumimoji="1" lang="ko-KR" altLang="en-US" sz="1600" b="1" dirty="0">
                <a:solidFill>
                  <a:srgbClr val="0070C0"/>
                </a:solidFill>
              </a:rPr>
              <a:t> </a:t>
            </a:r>
            <a:r>
              <a:rPr kumimoji="1" lang="en-US" altLang="ko-KR" sz="1600" b="1" dirty="0">
                <a:solidFill>
                  <a:srgbClr val="0070C0"/>
                </a:solidFill>
              </a:rPr>
              <a:t>– </a:t>
            </a:r>
            <a:r>
              <a:rPr kumimoji="1" lang="ko-KR" altLang="en-US" sz="1600" b="1" dirty="0">
                <a:solidFill>
                  <a:srgbClr val="0070C0"/>
                </a:solidFill>
              </a:rPr>
              <a:t>서버 동시 접속 내구성 테스트 </a:t>
            </a:r>
            <a:endParaRPr kumimoji="1" lang="en-US" altLang="ko-KR" sz="16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17014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5</a:t>
            </a:fld>
            <a:endParaRPr lang="ko-KR" altLang="en-US" sz="14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256071" y="836712"/>
            <a:ext cx="8496944" cy="5293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Project Risk</a:t>
            </a:r>
          </a:p>
          <a:p>
            <a:pPr marL="800100" lvl="1" indent="-342900">
              <a:lnSpc>
                <a:spcPct val="130000"/>
              </a:lnSpc>
              <a:buFont typeface="Wingdings" pitchFamily="2" charset="2"/>
              <a:buChar char="ü"/>
            </a:pPr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기술적 </a:t>
            </a:r>
            <a:r>
              <a:rPr lang="ko-KR" alt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리스크</a:t>
            </a:r>
            <a:endParaRPr lang="en-US" altLang="ko-KR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30000"/>
              </a:lnSpc>
            </a:pPr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명확하지 않은 요구사항 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요구사항을 </a:t>
            </a:r>
            <a:r>
              <a:rPr lang="ko-KR" alt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보충해나갔다는</a:t>
            </a:r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식으로 풀어간다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800100" lvl="1" indent="-342900">
              <a:lnSpc>
                <a:spcPct val="130000"/>
              </a:lnSpc>
              <a:buFont typeface="Wingdings" pitchFamily="2" charset="2"/>
              <a:buChar char="ü"/>
            </a:pPr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자원 </a:t>
            </a:r>
            <a:r>
              <a:rPr lang="ko-KR" alt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리스크</a:t>
            </a:r>
            <a:endParaRPr lang="en-US" altLang="ko-KR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30000"/>
              </a:lnSpc>
            </a:pPr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리소스 위주로 풀어나간다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. : </a:t>
            </a:r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한정된 리소스에서 프로젝트를 진행하기 위해 테스트 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개발자를 나눔</a:t>
            </a:r>
            <a:endParaRPr lang="en-US" altLang="ko-KR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30000"/>
              </a:lnSpc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Product Risk</a:t>
            </a:r>
          </a:p>
          <a:p>
            <a:pPr marL="800100" lvl="1" indent="-342900">
              <a:lnSpc>
                <a:spcPct val="130000"/>
              </a:lnSpc>
              <a:buFont typeface="Wingdings" pitchFamily="2" charset="2"/>
              <a:buChar char="ü"/>
            </a:pPr>
            <a:r>
              <a:rPr lang="ko-KR" altLang="en-US" sz="2000" b="1" i="1" dirty="0">
                <a:latin typeface="Arial" panose="020B0604020202020204" pitchFamily="34" charset="0"/>
                <a:cs typeface="Arial" panose="020B0604020202020204" pitchFamily="34" charset="0"/>
              </a:rPr>
              <a:t>제품 품질 </a:t>
            </a:r>
            <a:r>
              <a:rPr lang="ko-KR" altLang="en-US" sz="2000" b="1" i="1" dirty="0" err="1">
                <a:latin typeface="Arial" panose="020B0604020202020204" pitchFamily="34" charset="0"/>
                <a:cs typeface="Arial" panose="020B0604020202020204" pitchFamily="34" charset="0"/>
              </a:rPr>
              <a:t>리스크</a:t>
            </a:r>
            <a:endParaRPr lang="en-US" altLang="ko-KR" sz="2000" b="1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30000"/>
              </a:lnSpc>
            </a:pPr>
            <a:r>
              <a:rPr lang="ko-KR" altLang="en-US" sz="2000" b="1" i="1" dirty="0">
                <a:latin typeface="Arial" panose="020B0604020202020204" pitchFamily="34" charset="0"/>
                <a:cs typeface="Arial" panose="020B0604020202020204" pitchFamily="34" charset="0"/>
              </a:rPr>
              <a:t>신규 기능에 따른 </a:t>
            </a:r>
            <a:r>
              <a:rPr lang="en-US" altLang="ko-KR" sz="2000" b="1" i="1" dirty="0">
                <a:latin typeface="Arial" panose="020B0604020202020204" pitchFamily="34" charset="0"/>
                <a:cs typeface="Arial" panose="020B0604020202020204" pitchFamily="34" charset="0"/>
              </a:rPr>
              <a:t>integration </a:t>
            </a:r>
            <a:r>
              <a:rPr lang="ko-KR" altLang="en-US" sz="2000" b="1" i="1" dirty="0">
                <a:latin typeface="Arial" panose="020B0604020202020204" pitchFamily="34" charset="0"/>
                <a:cs typeface="Arial" panose="020B0604020202020204" pitchFamily="34" charset="0"/>
              </a:rPr>
              <a:t>과정에서 의도치 않은 많은 오류가 발생</a:t>
            </a:r>
            <a:r>
              <a:rPr lang="en-US" altLang="ko-KR" sz="2000" b="1" i="1" dirty="0">
                <a:latin typeface="Arial" panose="020B0604020202020204" pitchFamily="34" charset="0"/>
                <a:cs typeface="Arial" panose="020B0604020202020204" pitchFamily="34" charset="0"/>
              </a:rPr>
              <a:t>. : integration Test</a:t>
            </a:r>
            <a:r>
              <a:rPr lang="ko-KR" altLang="en-US" sz="2000" b="1" i="1" dirty="0" err="1">
                <a:latin typeface="Arial" panose="020B0604020202020204" pitchFamily="34" charset="0"/>
                <a:cs typeface="Arial" panose="020B0604020202020204" pitchFamily="34" charset="0"/>
              </a:rPr>
              <a:t>뿐만아니라</a:t>
            </a:r>
            <a:r>
              <a:rPr lang="ko-KR" altLang="en-US" sz="2000" b="1" i="1" dirty="0">
                <a:latin typeface="Arial" panose="020B0604020202020204" pitchFamily="34" charset="0"/>
                <a:cs typeface="Arial" panose="020B0604020202020204" pitchFamily="34" charset="0"/>
              </a:rPr>
              <a:t> 사용자 입장에서 </a:t>
            </a:r>
            <a:r>
              <a:rPr lang="en-US" altLang="ko-KR" sz="2000" b="1" i="1" dirty="0">
                <a:latin typeface="Arial" panose="020B0604020202020204" pitchFamily="34" charset="0"/>
                <a:cs typeface="Arial" panose="020B0604020202020204" pitchFamily="34" charset="0"/>
              </a:rPr>
              <a:t>System Test</a:t>
            </a:r>
            <a:r>
              <a:rPr lang="ko-KR" altLang="en-US" sz="2000" b="1" i="1" dirty="0">
                <a:latin typeface="Arial" panose="020B0604020202020204" pitchFamily="34" charset="0"/>
                <a:cs typeface="Arial" panose="020B0604020202020204" pitchFamily="34" charset="0"/>
              </a:rPr>
              <a:t>도 동시에 진행하여  버그를 발견할 수 있도록 노력한 부분 </a:t>
            </a:r>
            <a:r>
              <a:rPr lang="ko-KR" altLang="en-US" sz="2000" b="1" i="1" dirty="0" err="1">
                <a:latin typeface="Arial" panose="020B0604020202020204" pitchFamily="34" charset="0"/>
                <a:cs typeface="Arial" panose="020B0604020202020204" pitchFamily="34" charset="0"/>
              </a:rPr>
              <a:t>풀어나갈것</a:t>
            </a:r>
            <a:r>
              <a:rPr lang="en-US" altLang="ko-KR" sz="2000" b="1" i="1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altLang="ko-KR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61206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Project Risk Management (to be edited)</a:t>
            </a:r>
            <a:endParaRPr lang="ko-KR" altLang="en-US" sz="24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B27AAC2-195B-F545-9B37-CCE4EBD13C76}"/>
              </a:ext>
            </a:extLst>
          </p:cNvPr>
          <p:cNvSpPr txBox="1"/>
          <p:nvPr/>
        </p:nvSpPr>
        <p:spPr>
          <a:xfrm>
            <a:off x="4659156" y="980728"/>
            <a:ext cx="37880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rgbClr val="FF0000"/>
                </a:solidFill>
              </a:rPr>
              <a:t>Risk management </a:t>
            </a:r>
            <a:r>
              <a:rPr kumimoji="1" lang="ko-KR" altLang="en-US" dirty="0">
                <a:solidFill>
                  <a:srgbClr val="FF0000"/>
                </a:solidFill>
              </a:rPr>
              <a:t>추가</a:t>
            </a:r>
            <a:endParaRPr kumimoji="1" lang="en-US" altLang="ko-KR" dirty="0">
              <a:solidFill>
                <a:srgbClr val="FF0000"/>
              </a:solidFill>
            </a:endParaRPr>
          </a:p>
          <a:p>
            <a:r>
              <a:rPr kumimoji="1" lang="en-US" altLang="ko-KR" dirty="0">
                <a:solidFill>
                  <a:srgbClr val="FF0000"/>
                </a:solidFill>
              </a:rPr>
              <a:t>-</a:t>
            </a:r>
            <a:r>
              <a:rPr kumimoji="1" lang="ko-KR" altLang="en-US" dirty="0">
                <a:solidFill>
                  <a:srgbClr val="FF0000"/>
                </a:solidFill>
              </a:rPr>
              <a:t> </a:t>
            </a:r>
            <a:r>
              <a:rPr kumimoji="1" lang="en-US" altLang="ko-KR" dirty="0">
                <a:solidFill>
                  <a:srgbClr val="FF0000"/>
                </a:solidFill>
              </a:rPr>
              <a:t>Project &amp; Product </a:t>
            </a:r>
            <a:r>
              <a:rPr kumimoji="1" lang="ko-KR" altLang="en-US" dirty="0">
                <a:solidFill>
                  <a:srgbClr val="FF0000"/>
                </a:solidFill>
              </a:rPr>
              <a:t>관점에서 기술</a:t>
            </a:r>
            <a:endParaRPr kumimoji="1" lang="en-US" altLang="ko-KR" dirty="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BA35872-4DD6-3B46-9D3F-9FAA18C9CE27}"/>
              </a:ext>
            </a:extLst>
          </p:cNvPr>
          <p:cNvSpPr txBox="1"/>
          <p:nvPr/>
        </p:nvSpPr>
        <p:spPr>
          <a:xfrm>
            <a:off x="6876256" y="250419"/>
            <a:ext cx="540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rgbClr val="FF0000"/>
                </a:solidFill>
              </a:rPr>
              <a:t>황</a:t>
            </a:r>
            <a:r>
              <a:rPr kumimoji="1" lang="en-US" altLang="ko-KR" dirty="0">
                <a:solidFill>
                  <a:srgbClr val="FF0000"/>
                </a:solidFill>
              </a:rPr>
              <a:t>S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A3F71E-6209-2E46-B362-99AAD0BA4207}"/>
              </a:ext>
            </a:extLst>
          </p:cNvPr>
          <p:cNvSpPr txBox="1"/>
          <p:nvPr/>
        </p:nvSpPr>
        <p:spPr>
          <a:xfrm>
            <a:off x="2863825" y="2029067"/>
            <a:ext cx="68830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b="1" dirty="0">
                <a:solidFill>
                  <a:srgbClr val="0070C0"/>
                </a:solidFill>
              </a:rPr>
              <a:t>요구사항 명확하지 않음 </a:t>
            </a:r>
            <a:r>
              <a:rPr kumimoji="1" lang="en-US" altLang="ko-KR" sz="1600" b="1" dirty="0">
                <a:solidFill>
                  <a:srgbClr val="0070C0"/>
                </a:solidFill>
              </a:rPr>
              <a:t>-&gt; </a:t>
            </a:r>
            <a:r>
              <a:rPr kumimoji="1" lang="ko-KR" altLang="en-US" sz="1600" b="1" dirty="0">
                <a:solidFill>
                  <a:srgbClr val="0070C0"/>
                </a:solidFill>
              </a:rPr>
              <a:t>요구사항 보충 진행</a:t>
            </a:r>
            <a:endParaRPr kumimoji="1" lang="en-US" altLang="ko-KR" sz="1600" b="1" dirty="0">
              <a:solidFill>
                <a:srgbClr val="0070C0"/>
              </a:solidFill>
            </a:endParaRPr>
          </a:p>
          <a:p>
            <a:r>
              <a:rPr kumimoji="1" lang="en-US" altLang="ko-KR" sz="1600" b="1" dirty="0">
                <a:solidFill>
                  <a:srgbClr val="0070C0"/>
                </a:solidFill>
              </a:rPr>
              <a:t>java</a:t>
            </a:r>
            <a:r>
              <a:rPr kumimoji="1" lang="ko-KR" altLang="en-US" sz="1600" b="1" dirty="0">
                <a:solidFill>
                  <a:srgbClr val="0070C0"/>
                </a:solidFill>
              </a:rPr>
              <a:t> </a:t>
            </a:r>
            <a:r>
              <a:rPr kumimoji="1" lang="en-US" altLang="ko-KR" sz="1600" b="1" dirty="0">
                <a:solidFill>
                  <a:srgbClr val="0070C0"/>
                </a:solidFill>
              </a:rPr>
              <a:t>language </a:t>
            </a:r>
            <a:r>
              <a:rPr kumimoji="1" lang="ko-KR" altLang="en-US" sz="1600" b="1" dirty="0">
                <a:solidFill>
                  <a:srgbClr val="0070C0"/>
                </a:solidFill>
              </a:rPr>
              <a:t>에 익숙하지 못함 </a:t>
            </a:r>
            <a:r>
              <a:rPr kumimoji="1" lang="en-US" altLang="ko-KR" sz="1600" b="1" dirty="0">
                <a:solidFill>
                  <a:srgbClr val="0070C0"/>
                </a:solidFill>
              </a:rPr>
              <a:t>-&gt; </a:t>
            </a:r>
            <a:r>
              <a:rPr kumimoji="1" lang="ko-KR" altLang="en-US" sz="1600" b="1" dirty="0">
                <a:solidFill>
                  <a:srgbClr val="0070C0"/>
                </a:solidFill>
              </a:rPr>
              <a:t>난이도에 따라 개발 업무 분장</a:t>
            </a:r>
            <a:endParaRPr kumimoji="1" lang="en-US" altLang="ko-KR" sz="1600" b="1" dirty="0">
              <a:solidFill>
                <a:srgbClr val="0070C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6A3F71E-6209-2E46-B362-99AAD0BA4207}"/>
              </a:ext>
            </a:extLst>
          </p:cNvPr>
          <p:cNvSpPr txBox="1"/>
          <p:nvPr/>
        </p:nvSpPr>
        <p:spPr>
          <a:xfrm>
            <a:off x="2488996" y="3645024"/>
            <a:ext cx="98555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600" b="1" dirty="0">
                <a:solidFill>
                  <a:srgbClr val="0070C0"/>
                </a:solidFill>
              </a:rPr>
              <a:t>자원 </a:t>
            </a:r>
            <a:r>
              <a:rPr kumimoji="1" lang="ko-KR" altLang="en-US" sz="1600" b="1" dirty="0" err="1">
                <a:solidFill>
                  <a:srgbClr val="0070C0"/>
                </a:solidFill>
              </a:rPr>
              <a:t>리스크</a:t>
            </a:r>
            <a:r>
              <a:rPr kumimoji="1" lang="ko-KR" altLang="en-US" sz="1600" b="1" dirty="0">
                <a:solidFill>
                  <a:srgbClr val="0070C0"/>
                </a:solidFill>
              </a:rPr>
              <a:t> </a:t>
            </a:r>
            <a:r>
              <a:rPr kumimoji="1" lang="en-US" altLang="ko-KR" sz="1600" b="1" dirty="0">
                <a:solidFill>
                  <a:srgbClr val="0070C0"/>
                </a:solidFill>
              </a:rPr>
              <a:t>– </a:t>
            </a:r>
            <a:r>
              <a:rPr kumimoji="1" lang="ko-KR" altLang="en-US" sz="1600" b="1" dirty="0">
                <a:solidFill>
                  <a:srgbClr val="0070C0"/>
                </a:solidFill>
              </a:rPr>
              <a:t>프로젝트 매니지먼트 툴 결정에 시간 소비가 많았음 </a:t>
            </a:r>
            <a:r>
              <a:rPr kumimoji="1" lang="en-US" altLang="ko-KR" sz="1600" b="1" dirty="0">
                <a:solidFill>
                  <a:srgbClr val="0070C0"/>
                </a:solidFill>
              </a:rPr>
              <a:t>-&gt; </a:t>
            </a:r>
            <a:r>
              <a:rPr kumimoji="1" lang="ko-KR" altLang="en-US" sz="1600" b="1" dirty="0">
                <a:solidFill>
                  <a:srgbClr val="0070C0"/>
                </a:solidFill>
              </a:rPr>
              <a:t>제약이 없는 서비스 사용 </a:t>
            </a:r>
            <a:r>
              <a:rPr kumimoji="1" lang="en-US" altLang="ko-KR" sz="1600" b="1" dirty="0">
                <a:solidFill>
                  <a:srgbClr val="0070C0"/>
                </a:solidFill>
              </a:rPr>
              <a:t>(</a:t>
            </a:r>
            <a:r>
              <a:rPr kumimoji="1" lang="ko-KR" altLang="en-US" sz="1600" b="1" dirty="0">
                <a:solidFill>
                  <a:srgbClr val="0070C0"/>
                </a:solidFill>
              </a:rPr>
              <a:t>외부</a:t>
            </a:r>
            <a:r>
              <a:rPr kumimoji="1" lang="en-US" altLang="ko-KR" sz="1600" b="1" dirty="0" err="1">
                <a:solidFill>
                  <a:srgbClr val="0070C0"/>
                </a:solidFill>
              </a:rPr>
              <a:t>jira</a:t>
            </a:r>
            <a:r>
              <a:rPr kumimoji="1" lang="en-US" altLang="ko-KR" sz="1600" b="1" dirty="0">
                <a:solidFill>
                  <a:srgbClr val="0070C0"/>
                </a:solidFill>
              </a:rPr>
              <a:t>)</a:t>
            </a:r>
          </a:p>
          <a:p>
            <a:r>
              <a:rPr kumimoji="1" lang="ko-KR" altLang="en-US" sz="1600" b="1" dirty="0">
                <a:solidFill>
                  <a:srgbClr val="0070C0"/>
                </a:solidFill>
              </a:rPr>
              <a:t>팀원 모두가 사용이 용이한 툴</a:t>
            </a:r>
            <a:r>
              <a:rPr kumimoji="1" lang="en-US" altLang="ko-KR" sz="1600" b="1" dirty="0">
                <a:solidFill>
                  <a:srgbClr val="0070C0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12416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>
                <a:latin typeface="Arial" panose="020B0604020202020204" pitchFamily="34" charset="0"/>
                <a:cs typeface="Arial" panose="020B0604020202020204" pitchFamily="34" charset="0"/>
              </a:rPr>
              <a:t>6</a:t>
            </a:fld>
            <a:endParaRPr lang="ko-KR" alt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256071" y="836712"/>
            <a:ext cx="8496944" cy="614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Static Analysis </a:t>
            </a: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SonarQube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Code Review</a:t>
            </a: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Team (Technical) Review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Refactoring &amp; Rework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Static Analysis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Unit Test / Mutation Test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White Box testing (statement testing, branch testing)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JUnit4, 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Mockito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jacoco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PITest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Integration Test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Scenario testing (Gray box testing)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JUnit4, 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Mockito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jacoco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System Test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Scenario testing, Ad-hoc testing, Combination testing, Boundary Value Analysis</a:t>
            </a:r>
            <a:endParaRPr lang="en-US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563888" y="90872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B2FB05-795F-E146-B2F6-E5FC788BF7C3}"/>
              </a:ext>
            </a:extLst>
          </p:cNvPr>
          <p:cNvSpPr txBox="1"/>
          <p:nvPr/>
        </p:nvSpPr>
        <p:spPr>
          <a:xfrm>
            <a:off x="6876256" y="250419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rgbClr val="FF0000"/>
                </a:solidFill>
              </a:rPr>
              <a:t>유</a:t>
            </a:r>
            <a:r>
              <a:rPr kumimoji="1" lang="en-US" altLang="ko-KR" dirty="0">
                <a:solidFill>
                  <a:srgbClr val="FF0000"/>
                </a:solidFill>
              </a:rPr>
              <a:t>C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64807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FF0000"/>
                </a:solidFill>
              </a:rPr>
              <a:t>Project Results - </a:t>
            </a:r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Quality activities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6A3F71E-6209-2E46-B362-99AAD0BA4207}"/>
              </a:ext>
            </a:extLst>
          </p:cNvPr>
          <p:cNvSpPr txBox="1"/>
          <p:nvPr/>
        </p:nvSpPr>
        <p:spPr>
          <a:xfrm>
            <a:off x="5508104" y="405199"/>
            <a:ext cx="10775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600" b="1" dirty="0">
                <a:solidFill>
                  <a:srgbClr val="0070C0"/>
                </a:solidFill>
              </a:rPr>
              <a:t>용어 기준</a:t>
            </a:r>
            <a:endParaRPr kumimoji="1" lang="en-US" altLang="ko-KR" sz="16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04664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7</a:t>
            </a:fld>
            <a:endParaRPr lang="ko-KR" altLang="en-US" sz="1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48245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Project Plan</a:t>
            </a:r>
            <a:endParaRPr lang="ko-KR" altLang="en-US" sz="2400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pic>
        <p:nvPicPr>
          <p:cNvPr id="83" name="그림 82">
            <a:extLst>
              <a:ext uri="{FF2B5EF4-FFF2-40B4-BE49-F238E27FC236}">
                <a16:creationId xmlns:a16="http://schemas.microsoft.com/office/drawing/2014/main" id="{94F681FA-9F0C-DD45-9A9C-E4E6A1F04B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08520" y="752654"/>
            <a:ext cx="9144000" cy="5916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7121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50C9CF44-C0C8-E844-9B93-775035081E10}"/>
              </a:ext>
            </a:extLst>
          </p:cNvPr>
          <p:cNvSpPr txBox="1"/>
          <p:nvPr/>
        </p:nvSpPr>
        <p:spPr>
          <a:xfrm>
            <a:off x="256071" y="476672"/>
            <a:ext cx="8496944" cy="60523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30000"/>
              </a:lnSpc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30000"/>
              </a:lnSpc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30000"/>
              </a:lnSpc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30000"/>
              </a:lnSpc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30000"/>
              </a:lnSpc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30000"/>
              </a:lnSpc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30000"/>
              </a:lnSpc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30000"/>
              </a:lnSpc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30000"/>
              </a:lnSpc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30000"/>
              </a:lnSpc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30000"/>
              </a:lnSpc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efforts for Project</a:t>
            </a:r>
          </a:p>
          <a:p>
            <a:pPr marL="800100" lvl="1" indent="-34290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sz="2000" b="1" i="1" dirty="0">
                <a:latin typeface="Arial" panose="020B0604020202020204" pitchFamily="34" charset="0"/>
                <a:cs typeface="Arial" panose="020B0604020202020204" pitchFamily="34" charset="0"/>
              </a:rPr>
              <a:t>Planned effort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 : initial planned effort(h) for our project  </a:t>
            </a:r>
          </a:p>
          <a:p>
            <a:pPr marL="800100" lvl="1" indent="-34290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sz="2000" b="1" i="1" dirty="0">
                <a:latin typeface="Arial" panose="020B0604020202020204" pitchFamily="34" charset="0"/>
                <a:cs typeface="Arial" panose="020B0604020202020204" pitchFamily="34" charset="0"/>
              </a:rPr>
              <a:t>Estimated effort : 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estimated effort(h) for each task by assignee</a:t>
            </a:r>
          </a:p>
          <a:p>
            <a:pPr marL="800100" lvl="1" indent="-34290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sz="2000" b="1" i="1" dirty="0">
                <a:latin typeface="Arial" panose="020B0604020202020204" pitchFamily="34" charset="0"/>
                <a:cs typeface="Arial" panose="020B0604020202020204" pitchFamily="34" charset="0"/>
              </a:rPr>
              <a:t>Actual effort 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: actual executed effort(h) for each task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8</a:t>
            </a:fld>
            <a:endParaRPr lang="ko-KR" altLang="en-US" sz="1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48245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Project efforts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graphicFrame>
        <p:nvGraphicFramePr>
          <p:cNvPr id="13" name="Chart 39">
            <a:extLst>
              <a:ext uri="{FF2B5EF4-FFF2-40B4-BE49-F238E27FC236}">
                <a16:creationId xmlns:a16="http://schemas.microsoft.com/office/drawing/2014/main" id="{00000000-0008-0000-0000-00002704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71091908"/>
              </p:ext>
            </p:extLst>
          </p:nvPr>
        </p:nvGraphicFramePr>
        <p:xfrm>
          <a:off x="323528" y="1052736"/>
          <a:ext cx="8568952" cy="38164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37711537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9</a:t>
            </a:fld>
            <a:endParaRPr lang="ko-KR" altLang="en-US" sz="1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6984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FF0000"/>
                </a:solidFill>
              </a:rPr>
              <a:t>Project Results - </a:t>
            </a:r>
            <a:r>
              <a:rPr lang="en-US" altLang="ko-KR" sz="2400" b="1" dirty="0"/>
              <a:t>Defect Categorization</a:t>
            </a:r>
            <a:endParaRPr lang="ko-KR" altLang="en-US" sz="2400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256071" y="764704"/>
            <a:ext cx="849694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/>
              <a:t>Definition of Severity</a:t>
            </a:r>
            <a:endParaRPr lang="en-US" altLang="ko-KR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262BB8F-AD4A-7447-B7DD-A209224692C7}"/>
              </a:ext>
            </a:extLst>
          </p:cNvPr>
          <p:cNvSpPr txBox="1"/>
          <p:nvPr/>
        </p:nvSpPr>
        <p:spPr>
          <a:xfrm>
            <a:off x="6876256" y="1190252"/>
            <a:ext cx="533364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rgbClr val="FF0000"/>
                </a:solidFill>
              </a:rPr>
              <a:t>Severity </a:t>
            </a:r>
            <a:r>
              <a:rPr kumimoji="1" lang="ko-KR" altLang="en-US" dirty="0">
                <a:solidFill>
                  <a:srgbClr val="FF0000"/>
                </a:solidFill>
              </a:rPr>
              <a:t>정의 </a:t>
            </a:r>
            <a:endParaRPr kumimoji="1" lang="en-US" altLang="ko-KR" dirty="0">
              <a:solidFill>
                <a:srgbClr val="FF0000"/>
              </a:solidFill>
            </a:endParaRPr>
          </a:p>
          <a:p>
            <a:endParaRPr kumimoji="1" lang="en-US" altLang="ko-KR" dirty="0">
              <a:solidFill>
                <a:srgbClr val="FF0000"/>
              </a:solidFill>
            </a:endParaRPr>
          </a:p>
          <a:p>
            <a:r>
              <a:rPr kumimoji="1" lang="en-US" altLang="ko-KR" dirty="0">
                <a:solidFill>
                  <a:srgbClr val="FF0000"/>
                </a:solidFill>
              </a:rPr>
              <a:t>Lessen &amp; learned.(?) </a:t>
            </a:r>
          </a:p>
          <a:p>
            <a:r>
              <a:rPr kumimoji="1" lang="en-US" altLang="ko-KR" dirty="0">
                <a:solidFill>
                  <a:srgbClr val="FF0000"/>
                </a:solidFill>
              </a:rPr>
              <a:t>- </a:t>
            </a:r>
            <a:r>
              <a:rPr kumimoji="1" lang="ko-KR" altLang="en-US" dirty="0">
                <a:solidFill>
                  <a:srgbClr val="FF0000"/>
                </a:solidFill>
              </a:rPr>
              <a:t>각 단계별로 </a:t>
            </a:r>
            <a:r>
              <a:rPr kumimoji="1" lang="en-US" altLang="ko-KR" dirty="0">
                <a:solidFill>
                  <a:srgbClr val="FF0000"/>
                </a:solidFill>
              </a:rPr>
              <a:t>severity </a:t>
            </a:r>
            <a:r>
              <a:rPr kumimoji="1" lang="ko-KR" altLang="en-US" dirty="0" err="1">
                <a:solidFill>
                  <a:srgbClr val="FF0000"/>
                </a:solidFill>
              </a:rPr>
              <a:t>를</a:t>
            </a:r>
            <a:r>
              <a:rPr kumimoji="1" lang="ko-KR" altLang="en-US" dirty="0">
                <a:solidFill>
                  <a:srgbClr val="FF0000"/>
                </a:solidFill>
              </a:rPr>
              <a:t> 다르게 정의해야 하는가</a:t>
            </a:r>
            <a:endParaRPr kumimoji="1" lang="en-US" altLang="ko-KR" dirty="0">
              <a:solidFill>
                <a:srgbClr val="FF0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93873AF-A20F-DF4F-B4BD-BE1DC7CC7870}"/>
              </a:ext>
            </a:extLst>
          </p:cNvPr>
          <p:cNvSpPr txBox="1"/>
          <p:nvPr/>
        </p:nvSpPr>
        <p:spPr>
          <a:xfrm>
            <a:off x="6876256" y="250419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rgbClr val="FF0000"/>
                </a:solidFill>
              </a:rPr>
              <a:t>이</a:t>
            </a:r>
            <a:r>
              <a:rPr kumimoji="1" lang="en-US" altLang="ko-KR" dirty="0">
                <a:solidFill>
                  <a:srgbClr val="FF0000"/>
                </a:solidFill>
              </a:rPr>
              <a:t>C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/>
          </p:nvPr>
        </p:nvGraphicFramePr>
        <p:xfrm>
          <a:off x="755576" y="1266792"/>
          <a:ext cx="5797624" cy="16764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431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3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60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Severity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Category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Defect Types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955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Critical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 Functionality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 Conflict to requirements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95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 Reliability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 </a:t>
                      </a:r>
                      <a:r>
                        <a:rPr lang="en-US" sz="1100" u="none" strike="noStrike" dirty="0" err="1">
                          <a:effectLst/>
                        </a:rPr>
                        <a:t>Cirtical</a:t>
                      </a:r>
                      <a:r>
                        <a:rPr lang="en-US" sz="1100" u="none" strike="noStrike" dirty="0">
                          <a:effectLst/>
                        </a:rPr>
                        <a:t> unstable issue. (can't proceed game)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9550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Major 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 </a:t>
                      </a:r>
                      <a:r>
                        <a:rPr lang="en-US" sz="1100" u="none" strike="noStrike" dirty="0" err="1">
                          <a:effectLst/>
                        </a:rPr>
                        <a:t>Maintainablity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 Structural Odd Code (no </a:t>
                      </a:r>
                      <a:r>
                        <a:rPr lang="en-US" sz="1100" u="none" strike="noStrike" dirty="0" err="1">
                          <a:effectLst/>
                        </a:rPr>
                        <a:t>consistant</a:t>
                      </a:r>
                      <a:r>
                        <a:rPr lang="en-US" sz="1100" u="none" strike="noStrike" dirty="0">
                          <a:effectLst/>
                        </a:rPr>
                        <a:t> with other code)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95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Maintainablity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Static Analysis critical issue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95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 Reliability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 Memory handling issue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95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 Functionality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 Strange functional Operation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Minor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 all defects except Critical, Major defect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9" name="차트 8"/>
          <p:cNvGraphicFramePr>
            <a:graphicFrameLocks/>
          </p:cNvGraphicFramePr>
          <p:nvPr>
            <p:extLst/>
          </p:nvPr>
        </p:nvGraphicFramePr>
        <p:xfrm>
          <a:off x="647564" y="3166947"/>
          <a:ext cx="6336704" cy="32153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직사각형 2"/>
          <p:cNvSpPr/>
          <p:nvPr/>
        </p:nvSpPr>
        <p:spPr>
          <a:xfrm rot="20130486">
            <a:off x="5620519" y="4363529"/>
            <a:ext cx="2142544" cy="432048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Not Actual Data</a:t>
            </a:r>
            <a:endParaRPr lang="ko-KR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9329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3228</TotalTime>
  <Words>1931</Words>
  <Application>Microsoft Macintosh PowerPoint</Application>
  <PresentationFormat>화면 슬라이드 쇼(4:3)</PresentationFormat>
  <Paragraphs>444</Paragraphs>
  <Slides>26</Slides>
  <Notes>11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1" baseType="lpstr">
      <vt:lpstr>맑은 고딕</vt:lpstr>
      <vt:lpstr>Arial</vt:lpstr>
      <vt:lpstr>Symbol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Sungho Chin</cp:lastModifiedBy>
  <cp:revision>169</cp:revision>
  <dcterms:created xsi:type="dcterms:W3CDTF">2018-07-20T19:33:24Z</dcterms:created>
  <dcterms:modified xsi:type="dcterms:W3CDTF">2018-08-01T14:03:16Z</dcterms:modified>
</cp:coreProperties>
</file>